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2" r:id="rId3"/>
    <p:sldId id="283" r:id="rId4"/>
    <p:sldId id="284" r:id="rId5"/>
    <p:sldId id="308" r:id="rId6"/>
    <p:sldId id="310" r:id="rId7"/>
    <p:sldId id="332" r:id="rId8"/>
    <p:sldId id="319" r:id="rId9"/>
    <p:sldId id="329" r:id="rId10"/>
    <p:sldId id="330" r:id="rId11"/>
    <p:sldId id="331" r:id="rId12"/>
    <p:sldId id="333" r:id="rId13"/>
    <p:sldId id="334" r:id="rId14"/>
    <p:sldId id="335" r:id="rId15"/>
    <p:sldId id="337" r:id="rId16"/>
    <p:sldId id="338" r:id="rId17"/>
    <p:sldId id="339" r:id="rId18"/>
    <p:sldId id="341" r:id="rId19"/>
    <p:sldId id="326" r:id="rId20"/>
    <p:sldId id="322" r:id="rId21"/>
    <p:sldId id="323" r:id="rId22"/>
    <p:sldId id="324" r:id="rId23"/>
    <p:sldId id="346" r:id="rId24"/>
    <p:sldId id="325" r:id="rId25"/>
    <p:sldId id="342" r:id="rId26"/>
    <p:sldId id="3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50" autoAdjust="0"/>
    <p:restoredTop sz="94660"/>
  </p:normalViewPr>
  <p:slideViewPr>
    <p:cSldViewPr snapToGrid="0">
      <p:cViewPr varScale="1">
        <p:scale>
          <a:sx n="67" d="100"/>
          <a:sy n="67" d="100"/>
        </p:scale>
        <p:origin x="8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0B6AA-4111-4CD4-8410-195FDA67F789}" type="datetimeFigureOut">
              <a:rPr lang="en-IN" smtClean="0"/>
              <a:t>06-07-2025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5310A-3DCD-4910-85B7-FE9B76F98B43}" type="slidenum">
              <a:rPr lang="en-IN" smtClean="0"/>
              <a:t>‹#›</a:t>
            </a:fld>
            <a:endParaRPr lang="en-IN"/>
          </a:p>
        </p:txBody>
      </p:sp>
    </p:spTree>
    <p:extLst>
      <p:ext uri="{BB962C8B-B14F-4D97-AF65-F5344CB8AC3E}">
        <p14:creationId xmlns:p14="http://schemas.microsoft.com/office/powerpoint/2010/main" val="289706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882834-66ED-42B2-8DBA-C97AD3BFCBEC}" type="slidenum">
              <a:rPr lang="en-IN" smtClean="0"/>
              <a:t>10</a:t>
            </a:fld>
            <a:endParaRPr lang="en-IN"/>
          </a:p>
        </p:txBody>
      </p:sp>
    </p:spTree>
    <p:extLst>
      <p:ext uri="{BB962C8B-B14F-4D97-AF65-F5344CB8AC3E}">
        <p14:creationId xmlns:p14="http://schemas.microsoft.com/office/powerpoint/2010/main" val="561420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A7279-AF10-DBC4-6483-9ABB34429A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B708A0-8489-ACCE-F39D-5A5FD22DD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9A2E2E-663A-E186-788F-04E699295171}"/>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5" name="Footer Placeholder 4">
            <a:extLst>
              <a:ext uri="{FF2B5EF4-FFF2-40B4-BE49-F238E27FC236}">
                <a16:creationId xmlns:a16="http://schemas.microsoft.com/office/drawing/2014/main" id="{BC5446E6-4876-F3FC-11D6-334C98F934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040ABE-7377-10FF-8A5C-1D131BAAF42F}"/>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206523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4136-FB2D-3393-C177-61E0D85B86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406AA6-BCD9-894F-D9C2-022E9EAEFC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F69D61-980C-50A1-4670-3795F152F3FD}"/>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5" name="Footer Placeholder 4">
            <a:extLst>
              <a:ext uri="{FF2B5EF4-FFF2-40B4-BE49-F238E27FC236}">
                <a16:creationId xmlns:a16="http://schemas.microsoft.com/office/drawing/2014/main" id="{BFC6A7AD-C203-7DAF-B84F-953AF51C24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D863C3-FD41-583D-D1F4-891CEB70399C}"/>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34920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D4160-CE1B-67F8-4F89-4DAA248403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FFF754-F4BF-CF79-1EAE-F674AA850B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F6B4A-86B9-A6D7-8FB4-ABB8015AC22B}"/>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5" name="Footer Placeholder 4">
            <a:extLst>
              <a:ext uri="{FF2B5EF4-FFF2-40B4-BE49-F238E27FC236}">
                <a16:creationId xmlns:a16="http://schemas.microsoft.com/office/drawing/2014/main" id="{9527E052-A73B-B347-E05F-1E01436DCB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DEBE59-BD14-7697-6FD1-22E38A4820F8}"/>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20820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7428-9A02-8953-99DB-3DAAEDB19B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4B57AE-6F97-983B-2A1E-7B8B9D8CC0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46CF66-AA43-7D6B-50B6-0B0A8095E948}"/>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5" name="Footer Placeholder 4">
            <a:extLst>
              <a:ext uri="{FF2B5EF4-FFF2-40B4-BE49-F238E27FC236}">
                <a16:creationId xmlns:a16="http://schemas.microsoft.com/office/drawing/2014/main" id="{5D433297-6840-3105-F5D1-0C7B2AB39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33DB60-8DBD-BDFF-5FED-72BA4CED9304}"/>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20715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9E4E-8AA4-DE28-141D-8262AE6EFE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409329-C2C1-A232-9692-BC00C692B6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223802-CEBD-B0E2-AC11-309BE90E3C08}"/>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5" name="Footer Placeholder 4">
            <a:extLst>
              <a:ext uri="{FF2B5EF4-FFF2-40B4-BE49-F238E27FC236}">
                <a16:creationId xmlns:a16="http://schemas.microsoft.com/office/drawing/2014/main" id="{C7D88803-011F-F29B-759C-9D091089D6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4DA4C2-955F-A159-AAFB-BD508793EC37}"/>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317804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BB34-8B5C-6829-05BC-6C4587D0B2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2548F6-2614-915C-A58F-93218CC90B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507C74-5545-D8C2-FD1E-D9744A968B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8FE0EC-2990-9278-6EC4-EAD2C277C546}"/>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6" name="Footer Placeholder 5">
            <a:extLst>
              <a:ext uri="{FF2B5EF4-FFF2-40B4-BE49-F238E27FC236}">
                <a16:creationId xmlns:a16="http://schemas.microsoft.com/office/drawing/2014/main" id="{454C8150-E292-5E7B-0EF1-84EA571111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962750-10C8-BF71-8DB1-89EE4E2043EA}"/>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15802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7175-352B-9E24-FDDF-3AFE46896E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57F7C8-AFBF-2DE8-92E8-01D11E71A7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B77C2-90A4-FF59-70AC-8C4402D1BE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89493E-01C1-97C9-68D1-70F9FAC45F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467056-4FE1-A1DC-203E-475B1D0921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66805AB-2F8D-09B6-86D0-A46219A1AA9A}"/>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8" name="Footer Placeholder 7">
            <a:extLst>
              <a:ext uri="{FF2B5EF4-FFF2-40B4-BE49-F238E27FC236}">
                <a16:creationId xmlns:a16="http://schemas.microsoft.com/office/drawing/2014/main" id="{24809A8C-340D-A2F7-9E77-C249AA741E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071B43-5CA1-A062-7C50-C47DDBB07639}"/>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1217209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4276-3A1D-927D-FD64-ABF8FB7B9B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04E11A-9FE9-AEBE-8349-9E39641D50C4}"/>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4" name="Footer Placeholder 3">
            <a:extLst>
              <a:ext uri="{FF2B5EF4-FFF2-40B4-BE49-F238E27FC236}">
                <a16:creationId xmlns:a16="http://schemas.microsoft.com/office/drawing/2014/main" id="{FA92D278-4A28-854B-00EE-5407CF3BE9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4DDC47-6503-209D-E3BE-FD24FE02A7B8}"/>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326118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BEC7B4-6DB5-7A69-6E21-7E79DF94D7F9}"/>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3" name="Footer Placeholder 2">
            <a:extLst>
              <a:ext uri="{FF2B5EF4-FFF2-40B4-BE49-F238E27FC236}">
                <a16:creationId xmlns:a16="http://schemas.microsoft.com/office/drawing/2014/main" id="{7C54C959-ADEA-1F1C-07BD-41BEB58E48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41B21C-AFCE-1A08-342E-D83A1580AC5E}"/>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3470863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9E17-6A7F-1104-105D-283BB9DBA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6EB23D-539B-BB1E-14D2-F3D91AADE9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9A5A1C-E447-E125-B33B-B8D941BF8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CDD9E1-F4D4-7C81-9BBD-B56D59840071}"/>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6" name="Footer Placeholder 5">
            <a:extLst>
              <a:ext uri="{FF2B5EF4-FFF2-40B4-BE49-F238E27FC236}">
                <a16:creationId xmlns:a16="http://schemas.microsoft.com/office/drawing/2014/main" id="{05F9F351-606E-64F9-51BE-A4F12F9612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F0E872-7997-5EC1-0294-0135DB398135}"/>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2259104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8567-BDB2-4318-3310-F20B75736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D0C5F4-FD5C-0B8A-2CF1-C3D3B4919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3CFBD7-A700-9E2B-93AE-2D7A91F4C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40BE0-13AB-2183-BF6D-0AEDE1DA06E3}"/>
              </a:ext>
            </a:extLst>
          </p:cNvPr>
          <p:cNvSpPr>
            <a:spLocks noGrp="1"/>
          </p:cNvSpPr>
          <p:nvPr>
            <p:ph type="dt" sz="half" idx="10"/>
          </p:nvPr>
        </p:nvSpPr>
        <p:spPr/>
        <p:txBody>
          <a:bodyPr/>
          <a:lstStyle/>
          <a:p>
            <a:fld id="{5060D74E-3EAB-4CEA-86D2-A028C878DC69}" type="datetimeFigureOut">
              <a:rPr lang="en-IN" smtClean="0"/>
              <a:t>06-07-2025</a:t>
            </a:fld>
            <a:endParaRPr lang="en-IN"/>
          </a:p>
        </p:txBody>
      </p:sp>
      <p:sp>
        <p:nvSpPr>
          <p:cNvPr id="6" name="Footer Placeholder 5">
            <a:extLst>
              <a:ext uri="{FF2B5EF4-FFF2-40B4-BE49-F238E27FC236}">
                <a16:creationId xmlns:a16="http://schemas.microsoft.com/office/drawing/2014/main" id="{DB7405D9-1BCF-EE4E-D291-EA00720325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E18903-8069-763C-43E9-2FB026E0A756}"/>
              </a:ext>
            </a:extLst>
          </p:cNvPr>
          <p:cNvSpPr>
            <a:spLocks noGrp="1"/>
          </p:cNvSpPr>
          <p:nvPr>
            <p:ph type="sldNum" sz="quarter" idx="12"/>
          </p:nvPr>
        </p:nvSpPr>
        <p:spPr/>
        <p:txBody>
          <a:bodyPr/>
          <a:lstStyle/>
          <a:p>
            <a:fld id="{9021904F-F117-483C-96BB-1F767DA23A5B}" type="slidenum">
              <a:rPr lang="en-IN" smtClean="0"/>
              <a:t>‹#›</a:t>
            </a:fld>
            <a:endParaRPr lang="en-IN"/>
          </a:p>
        </p:txBody>
      </p:sp>
    </p:spTree>
    <p:extLst>
      <p:ext uri="{BB962C8B-B14F-4D97-AF65-F5344CB8AC3E}">
        <p14:creationId xmlns:p14="http://schemas.microsoft.com/office/powerpoint/2010/main" val="4130761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9F0290-23AF-DE6C-089E-6F0124BAF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1DCD35-00CE-26FA-E9E7-AB758D3EE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543A30-D72A-694C-2E8D-85B1881E4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0D74E-3EAB-4CEA-86D2-A028C878DC69}" type="datetimeFigureOut">
              <a:rPr lang="en-IN" smtClean="0"/>
              <a:t>06-07-2025</a:t>
            </a:fld>
            <a:endParaRPr lang="en-IN"/>
          </a:p>
        </p:txBody>
      </p:sp>
      <p:sp>
        <p:nvSpPr>
          <p:cNvPr id="5" name="Footer Placeholder 4">
            <a:extLst>
              <a:ext uri="{FF2B5EF4-FFF2-40B4-BE49-F238E27FC236}">
                <a16:creationId xmlns:a16="http://schemas.microsoft.com/office/drawing/2014/main" id="{40D0DA52-E2BA-3FA2-4DCD-229DC72BB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4A3B5B-5585-A601-0DC8-4773A84016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1904F-F117-483C-96BB-1F767DA23A5B}" type="slidenum">
              <a:rPr lang="en-IN" smtClean="0"/>
              <a:t>‹#›</a:t>
            </a:fld>
            <a:endParaRPr lang="en-IN"/>
          </a:p>
        </p:txBody>
      </p:sp>
    </p:spTree>
    <p:extLst>
      <p:ext uri="{BB962C8B-B14F-4D97-AF65-F5344CB8AC3E}">
        <p14:creationId xmlns:p14="http://schemas.microsoft.com/office/powerpoint/2010/main" val="1240740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F27C0B-67EA-DAEB-01DE-94622129CA39}"/>
              </a:ext>
            </a:extLst>
          </p:cNvPr>
          <p:cNvSpPr txBox="1"/>
          <p:nvPr/>
        </p:nvSpPr>
        <p:spPr>
          <a:xfrm>
            <a:off x="0" y="0"/>
            <a:ext cx="12192000" cy="5174493"/>
          </a:xfrm>
          <a:prstGeom prst="rect">
            <a:avLst/>
          </a:prstGeom>
          <a:noFill/>
        </p:spPr>
        <p:txBody>
          <a:bodyPr wrap="square">
            <a:spAutoFit/>
          </a:bodyPr>
          <a:lstStyle/>
          <a:p>
            <a:pPr algn="ctr"/>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Unit – III</a:t>
            </a:r>
          </a:p>
          <a:p>
            <a:pPr algn="ctr"/>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Part-A</a:t>
            </a:r>
          </a:p>
          <a:p>
            <a:pPr algn="ctr"/>
            <a:r>
              <a:rPr lang="en-US" sz="32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Solar energy collection</a:t>
            </a:r>
          </a:p>
          <a:p>
            <a:pPr algn="ctr">
              <a:lnSpc>
                <a:spcPct val="150000"/>
              </a:lnSpc>
            </a:pPr>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marL="457200" indent="-457200">
              <a:lnSpc>
                <a:spcPct val="150000"/>
              </a:lnSpc>
              <a:buFont typeface="Wingdings" panose="05000000000000000000" pitchFamily="2" charset="2"/>
              <a:buChar char="v"/>
            </a:pPr>
            <a:r>
              <a:rPr lang="en-US" sz="3200" b="1" i="0" u="none" strike="noStrike" baseline="0" dirty="0">
                <a:solidFill>
                  <a:srgbClr val="7030A0"/>
                </a:solidFill>
                <a:latin typeface="Times New Roman" panose="02020603050405020304" pitchFamily="18" charset="0"/>
                <a:cs typeface="Times New Roman" panose="02020603050405020304" pitchFamily="18" charset="0"/>
              </a:rPr>
              <a:t>Flat </a:t>
            </a:r>
            <a:r>
              <a:rPr lang="en-US" sz="3200" b="1" dirty="0">
                <a:solidFill>
                  <a:srgbClr val="7030A0"/>
                </a:solidFill>
                <a:latin typeface="Times New Roman" panose="02020603050405020304" pitchFamily="18" charset="0"/>
                <a:cs typeface="Times New Roman" panose="02020603050405020304" pitchFamily="18" charset="0"/>
              </a:rPr>
              <a:t>plate collectors</a:t>
            </a:r>
            <a:endParaRPr lang="en-US" sz="3200" b="1" i="0" u="none" strike="noStrike" baseline="0" dirty="0">
              <a:solidFill>
                <a:srgbClr val="7030A0"/>
              </a:solidFill>
              <a:latin typeface="Times New Roman" panose="02020603050405020304" pitchFamily="18" charset="0"/>
              <a:cs typeface="Times New Roman" panose="02020603050405020304" pitchFamily="18" charset="0"/>
            </a:endParaRPr>
          </a:p>
          <a:p>
            <a:pPr marL="457200" indent="-457200" algn="l">
              <a:lnSpc>
                <a:spcPct val="150000"/>
              </a:lnSpc>
              <a:buFont typeface="Wingdings" panose="05000000000000000000" pitchFamily="2" charset="2"/>
              <a:buChar char="v"/>
            </a:pPr>
            <a:r>
              <a:rPr lang="en-US" sz="3200" b="1" i="0" u="none" strike="noStrike" baseline="0" dirty="0">
                <a:solidFill>
                  <a:srgbClr val="7030A0"/>
                </a:solidFill>
                <a:latin typeface="Times New Roman" panose="02020603050405020304" pitchFamily="18" charset="0"/>
                <a:cs typeface="Times New Roman" panose="02020603050405020304" pitchFamily="18" charset="0"/>
              </a:rPr>
              <a:t>Concentrating collectors</a:t>
            </a:r>
          </a:p>
          <a:p>
            <a:pPr marL="457200" indent="-457200" algn="l">
              <a:lnSpc>
                <a:spcPct val="150000"/>
              </a:lnSpc>
              <a:buFont typeface="Wingdings" panose="05000000000000000000" pitchFamily="2" charset="2"/>
              <a:buChar char="v"/>
            </a:pPr>
            <a:r>
              <a:rPr lang="en-US" sz="3200" b="1" i="0" u="none" strike="noStrike" baseline="0" dirty="0">
                <a:solidFill>
                  <a:srgbClr val="7030A0"/>
                </a:solidFill>
                <a:latin typeface="Times New Roman" panose="02020603050405020304" pitchFamily="18" charset="0"/>
                <a:cs typeface="Times New Roman" panose="02020603050405020304" pitchFamily="18" charset="0"/>
              </a:rPr>
              <a:t>Classification of concentrating collectors</a:t>
            </a:r>
          </a:p>
          <a:p>
            <a:pPr marL="457200" indent="-457200" algn="l">
              <a:lnSpc>
                <a:spcPct val="150000"/>
              </a:lnSpc>
              <a:buFont typeface="Wingdings" panose="05000000000000000000" pitchFamily="2" charset="2"/>
              <a:buChar char="v"/>
            </a:pPr>
            <a:r>
              <a:rPr lang="en-IN" sz="3200" b="1" i="0" u="none" strike="noStrike" baseline="0" dirty="0">
                <a:solidFill>
                  <a:srgbClr val="7030A0"/>
                </a:solidFill>
                <a:latin typeface="Times New Roman" panose="02020603050405020304" pitchFamily="18" charset="0"/>
                <a:cs typeface="Times New Roman" panose="02020603050405020304" pitchFamily="18" charset="0"/>
              </a:rPr>
              <a:t>Orientation</a:t>
            </a:r>
          </a:p>
        </p:txBody>
      </p:sp>
    </p:spTree>
    <p:extLst>
      <p:ext uri="{BB962C8B-B14F-4D97-AF65-F5344CB8AC3E}">
        <p14:creationId xmlns:p14="http://schemas.microsoft.com/office/powerpoint/2010/main" val="3992511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13B33B-A9A4-47EB-CEBE-1972BB09FCCD}"/>
              </a:ext>
            </a:extLst>
          </p:cNvPr>
          <p:cNvPicPr>
            <a:picLocks noChangeAspect="1"/>
          </p:cNvPicPr>
          <p:nvPr/>
        </p:nvPicPr>
        <p:blipFill>
          <a:blip r:embed="rId3"/>
          <a:stretch>
            <a:fillRect/>
          </a:stretch>
        </p:blipFill>
        <p:spPr>
          <a:xfrm>
            <a:off x="0" y="485955"/>
            <a:ext cx="5943600" cy="3243083"/>
          </a:xfrm>
          <a:prstGeom prst="rect">
            <a:avLst/>
          </a:prstGeom>
        </p:spPr>
      </p:pic>
      <p:graphicFrame>
        <p:nvGraphicFramePr>
          <p:cNvPr id="8" name="Object 7">
            <a:extLst>
              <a:ext uri="{FF2B5EF4-FFF2-40B4-BE49-F238E27FC236}">
                <a16:creationId xmlns:a16="http://schemas.microsoft.com/office/drawing/2014/main" id="{5D68D3D8-88E9-6FF8-DCC0-10B84BC4C605}"/>
              </a:ext>
            </a:extLst>
          </p:cNvPr>
          <p:cNvGraphicFramePr>
            <a:graphicFrameLocks noChangeAspect="1"/>
          </p:cNvGraphicFramePr>
          <p:nvPr/>
        </p:nvGraphicFramePr>
        <p:xfrm>
          <a:off x="6042666" y="261179"/>
          <a:ext cx="6149334" cy="3467859"/>
        </p:xfrm>
        <a:graphic>
          <a:graphicData uri="http://schemas.openxmlformats.org/presentationml/2006/ole">
            <mc:AlternateContent xmlns:mc="http://schemas.openxmlformats.org/markup-compatibility/2006">
              <mc:Choice xmlns:v="urn:schemas-microsoft-com:vml" Requires="v">
                <p:oleObj name="Bitmap Image" r:id="rId4" imgW="7295322" imgH="3322383" progId="Paint.Picture">
                  <p:embed/>
                </p:oleObj>
              </mc:Choice>
              <mc:Fallback>
                <p:oleObj name="Bitmap Image" r:id="rId4" imgW="7295322" imgH="3322383" progId="Paint.Picture">
                  <p:embed/>
                  <p:pic>
                    <p:nvPicPr>
                      <p:cNvPr id="8" name="Object 7">
                        <a:extLst>
                          <a:ext uri="{FF2B5EF4-FFF2-40B4-BE49-F238E27FC236}">
                            <a16:creationId xmlns:a16="http://schemas.microsoft.com/office/drawing/2014/main" id="{5D68D3D8-88E9-6FF8-DCC0-10B84BC4C605}"/>
                          </a:ext>
                        </a:extLst>
                      </p:cNvPr>
                      <p:cNvPicPr/>
                      <p:nvPr/>
                    </p:nvPicPr>
                    <p:blipFill>
                      <a:blip r:embed="rId5"/>
                      <a:stretch>
                        <a:fillRect/>
                      </a:stretch>
                    </p:blipFill>
                    <p:spPr>
                      <a:xfrm>
                        <a:off x="6042666" y="261179"/>
                        <a:ext cx="6149334" cy="3467859"/>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941A6A2-A739-8A18-BF2D-634B71AE7BDB}"/>
              </a:ext>
            </a:extLst>
          </p:cNvPr>
          <p:cNvPicPr>
            <a:picLocks noChangeAspect="1"/>
          </p:cNvPicPr>
          <p:nvPr/>
        </p:nvPicPr>
        <p:blipFill rotWithShape="1">
          <a:blip r:embed="rId6"/>
          <a:srcRect l="5912" t="12225" r="3279"/>
          <a:stretch/>
        </p:blipFill>
        <p:spPr>
          <a:xfrm>
            <a:off x="99066" y="3729038"/>
            <a:ext cx="6746563" cy="2838487"/>
          </a:xfrm>
          <a:prstGeom prst="rect">
            <a:avLst/>
          </a:prstGeom>
        </p:spPr>
      </p:pic>
      <p:sp>
        <p:nvSpPr>
          <p:cNvPr id="14" name="TextBox 13">
            <a:extLst>
              <a:ext uri="{FF2B5EF4-FFF2-40B4-BE49-F238E27FC236}">
                <a16:creationId xmlns:a16="http://schemas.microsoft.com/office/drawing/2014/main" id="{25E9D8D1-ADB8-3AD5-A6C8-B63CDC5D806E}"/>
              </a:ext>
            </a:extLst>
          </p:cNvPr>
          <p:cNvSpPr txBox="1"/>
          <p:nvPr/>
        </p:nvSpPr>
        <p:spPr>
          <a:xfrm>
            <a:off x="2382" y="-16971"/>
            <a:ext cx="6093618" cy="523220"/>
          </a:xfrm>
          <a:prstGeom prst="rect">
            <a:avLst/>
          </a:prstGeom>
          <a:noFill/>
        </p:spPr>
        <p:txBody>
          <a:bodyPr wrap="square">
            <a:spAutoFit/>
          </a:bodyPr>
          <a:lstStyle/>
          <a:p>
            <a:pPr marL="457200" indent="-457200">
              <a:buFont typeface="Wingdings" panose="05000000000000000000" pitchFamily="2" charset="2"/>
              <a:buChar char="Ø"/>
            </a:pPr>
            <a:r>
              <a:rPr lang="en-IN" sz="2800" b="1" i="0" u="none" strike="noStrike" baseline="0" dirty="0">
                <a:solidFill>
                  <a:srgbClr val="0070C0"/>
                </a:solidFill>
                <a:latin typeface="TimesNewRoman"/>
              </a:rPr>
              <a:t>Focus type collectors:</a:t>
            </a:r>
            <a:endParaRPr lang="en-IN" sz="2800" b="1" dirty="0">
              <a:solidFill>
                <a:srgbClr val="0070C0"/>
              </a:solidFill>
            </a:endParaRPr>
          </a:p>
        </p:txBody>
      </p:sp>
      <p:pic>
        <p:nvPicPr>
          <p:cNvPr id="15" name="Picture 14">
            <a:extLst>
              <a:ext uri="{FF2B5EF4-FFF2-40B4-BE49-F238E27FC236}">
                <a16:creationId xmlns:a16="http://schemas.microsoft.com/office/drawing/2014/main" id="{0F19274F-AD42-EAAB-A142-444F9510B1F6}"/>
              </a:ext>
            </a:extLst>
          </p:cNvPr>
          <p:cNvPicPr>
            <a:picLocks noChangeAspect="1"/>
          </p:cNvPicPr>
          <p:nvPr/>
        </p:nvPicPr>
        <p:blipFill>
          <a:blip r:embed="rId7"/>
          <a:stretch>
            <a:fillRect/>
          </a:stretch>
        </p:blipFill>
        <p:spPr>
          <a:xfrm>
            <a:off x="6944695" y="3745837"/>
            <a:ext cx="5247305" cy="2983155"/>
          </a:xfrm>
          <a:prstGeom prst="rect">
            <a:avLst/>
          </a:prstGeom>
        </p:spPr>
      </p:pic>
    </p:spTree>
    <p:extLst>
      <p:ext uri="{BB962C8B-B14F-4D97-AF65-F5344CB8AC3E}">
        <p14:creationId xmlns:p14="http://schemas.microsoft.com/office/powerpoint/2010/main" val="416330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29844D-9580-F855-65A5-5698183EC8E9}"/>
              </a:ext>
            </a:extLst>
          </p:cNvPr>
          <p:cNvPicPr>
            <a:picLocks noChangeAspect="1"/>
          </p:cNvPicPr>
          <p:nvPr/>
        </p:nvPicPr>
        <p:blipFill>
          <a:blip r:embed="rId2"/>
          <a:stretch>
            <a:fillRect/>
          </a:stretch>
        </p:blipFill>
        <p:spPr>
          <a:xfrm>
            <a:off x="0" y="0"/>
            <a:ext cx="6920854" cy="4115374"/>
          </a:xfrm>
          <a:prstGeom prst="rect">
            <a:avLst/>
          </a:prstGeom>
        </p:spPr>
      </p:pic>
      <p:pic>
        <p:nvPicPr>
          <p:cNvPr id="7" name="Picture 6">
            <a:extLst>
              <a:ext uri="{FF2B5EF4-FFF2-40B4-BE49-F238E27FC236}">
                <a16:creationId xmlns:a16="http://schemas.microsoft.com/office/drawing/2014/main" id="{79BD95D6-8ED3-9F06-8773-B553200A49FF}"/>
              </a:ext>
            </a:extLst>
          </p:cNvPr>
          <p:cNvPicPr>
            <a:picLocks noChangeAspect="1"/>
          </p:cNvPicPr>
          <p:nvPr/>
        </p:nvPicPr>
        <p:blipFill>
          <a:blip r:embed="rId3"/>
          <a:stretch>
            <a:fillRect/>
          </a:stretch>
        </p:blipFill>
        <p:spPr>
          <a:xfrm>
            <a:off x="0" y="4343400"/>
            <a:ext cx="6920854" cy="2514600"/>
          </a:xfrm>
          <a:prstGeom prst="rect">
            <a:avLst/>
          </a:prstGeom>
        </p:spPr>
      </p:pic>
      <p:pic>
        <p:nvPicPr>
          <p:cNvPr id="9" name="Picture 8">
            <a:extLst>
              <a:ext uri="{FF2B5EF4-FFF2-40B4-BE49-F238E27FC236}">
                <a16:creationId xmlns:a16="http://schemas.microsoft.com/office/drawing/2014/main" id="{10DC22A4-DF7B-CDFD-7C85-BA15AFE84DC1}"/>
              </a:ext>
            </a:extLst>
          </p:cNvPr>
          <p:cNvPicPr>
            <a:picLocks noChangeAspect="1"/>
          </p:cNvPicPr>
          <p:nvPr/>
        </p:nvPicPr>
        <p:blipFill>
          <a:blip r:embed="rId4"/>
          <a:stretch>
            <a:fillRect/>
          </a:stretch>
        </p:blipFill>
        <p:spPr>
          <a:xfrm>
            <a:off x="6920854" y="0"/>
            <a:ext cx="5271146" cy="6858000"/>
          </a:xfrm>
          <a:prstGeom prst="rect">
            <a:avLst/>
          </a:prstGeom>
        </p:spPr>
      </p:pic>
    </p:spTree>
    <p:extLst>
      <p:ext uri="{BB962C8B-B14F-4D97-AF65-F5344CB8AC3E}">
        <p14:creationId xmlns:p14="http://schemas.microsoft.com/office/powerpoint/2010/main" val="256783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A8F01-7E34-66C4-BCF3-8035829E12B3}"/>
              </a:ext>
            </a:extLst>
          </p:cNvPr>
          <p:cNvSpPr>
            <a:spLocks noGrp="1"/>
          </p:cNvSpPr>
          <p:nvPr>
            <p:ph idx="1"/>
          </p:nvPr>
        </p:nvSpPr>
        <p:spPr>
          <a:xfrm>
            <a:off x="0" y="-1"/>
            <a:ext cx="12192000" cy="6858001"/>
          </a:xfrm>
        </p:spPr>
        <p:txBody>
          <a:bodyPr>
            <a:noAutofit/>
          </a:bodyPr>
          <a:lstStyle/>
          <a:p>
            <a:pPr marL="0" indent="0" algn="ctr">
              <a:buNone/>
            </a:pPr>
            <a:r>
              <a:rPr lang="en-IN"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a:t>
            </a:r>
            <a:r>
              <a:rPr lang="en-IN" sz="24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III</a:t>
            </a:r>
            <a:endParaRPr lang="en-IN"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IN"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Part-B</a:t>
            </a:r>
          </a:p>
          <a:p>
            <a:pPr marL="0" indent="0" algn="ctr">
              <a:buNone/>
            </a:pPr>
            <a:r>
              <a:rPr lang="en-US" sz="24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Solar energy storage and applications</a:t>
            </a:r>
            <a:endParaRPr lang="en-IN" sz="24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20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b="1" dirty="0">
                <a:solidFill>
                  <a:srgbClr val="0070C0"/>
                </a:solidFill>
                <a:latin typeface="Times New Roman" panose="02020603050405020304" pitchFamily="18" charset="0"/>
                <a:cs typeface="Times New Roman" panose="02020603050405020304" pitchFamily="18" charset="0"/>
              </a:rPr>
              <a:t>Different methods of solar energy storage:</a:t>
            </a:r>
          </a:p>
          <a:p>
            <a:pPr lvl="1"/>
            <a:r>
              <a:rPr lang="en-US" sz="2000" b="1" dirty="0">
                <a:solidFill>
                  <a:srgbClr val="7030A0"/>
                </a:solidFill>
                <a:latin typeface="Times New Roman" panose="02020603050405020304" pitchFamily="18" charset="0"/>
                <a:cs typeface="Times New Roman" panose="02020603050405020304" pitchFamily="18" charset="0"/>
              </a:rPr>
              <a:t>Sensible heat storage</a:t>
            </a:r>
          </a:p>
          <a:p>
            <a:pPr lvl="1"/>
            <a:r>
              <a:rPr lang="en-US" sz="2000" b="1" dirty="0">
                <a:solidFill>
                  <a:srgbClr val="7030A0"/>
                </a:solidFill>
                <a:latin typeface="Times New Roman" panose="02020603050405020304" pitchFamily="18" charset="0"/>
                <a:cs typeface="Times New Roman" panose="02020603050405020304" pitchFamily="18" charset="0"/>
              </a:rPr>
              <a:t>Latent heat storage </a:t>
            </a:r>
          </a:p>
          <a:p>
            <a:pPr lvl="1"/>
            <a:r>
              <a:rPr lang="en-US" sz="2000" b="1" dirty="0">
                <a:solidFill>
                  <a:srgbClr val="7030A0"/>
                </a:solidFill>
                <a:latin typeface="Times New Roman" panose="02020603050405020304" pitchFamily="18" charset="0"/>
                <a:cs typeface="Times New Roman" panose="02020603050405020304" pitchFamily="18" charset="0"/>
              </a:rPr>
              <a:t>Stratified storage</a:t>
            </a:r>
          </a:p>
          <a:p>
            <a:pPr>
              <a:buFont typeface="Wingdings" panose="05000000000000000000" pitchFamily="2" charset="2"/>
              <a:buChar char="v"/>
            </a:pPr>
            <a:r>
              <a:rPr lang="en-US" sz="2400" b="1" dirty="0">
                <a:solidFill>
                  <a:srgbClr val="0070C0"/>
                </a:solidFill>
                <a:latin typeface="Times New Roman" panose="02020603050405020304" pitchFamily="18" charset="0"/>
                <a:cs typeface="Times New Roman" panose="02020603050405020304" pitchFamily="18" charset="0"/>
              </a:rPr>
              <a:t>Solar ponds</a:t>
            </a:r>
          </a:p>
          <a:p>
            <a:pPr>
              <a:buFont typeface="Wingdings" panose="05000000000000000000" pitchFamily="2" charset="2"/>
              <a:buChar char="v"/>
            </a:pPr>
            <a:r>
              <a:rPr lang="en-US" sz="2400" b="1" dirty="0">
                <a:solidFill>
                  <a:srgbClr val="0070C0"/>
                </a:solidFill>
                <a:latin typeface="Times New Roman" panose="02020603050405020304" pitchFamily="18" charset="0"/>
                <a:cs typeface="Times New Roman" panose="02020603050405020304" pitchFamily="18" charset="0"/>
              </a:rPr>
              <a:t>Solar applications:</a:t>
            </a:r>
          </a:p>
          <a:p>
            <a:pPr lvl="1"/>
            <a:r>
              <a:rPr lang="en-US" sz="2000" b="1" dirty="0">
                <a:solidFill>
                  <a:srgbClr val="7030A0"/>
                </a:solidFill>
                <a:latin typeface="Times New Roman" panose="02020603050405020304" pitchFamily="18" charset="0"/>
                <a:cs typeface="Times New Roman" panose="02020603050405020304" pitchFamily="18" charset="0"/>
              </a:rPr>
              <a:t>Solar heating technique</a:t>
            </a:r>
          </a:p>
          <a:p>
            <a:pPr lvl="1"/>
            <a:r>
              <a:rPr lang="en-US" sz="2000" b="1" dirty="0">
                <a:solidFill>
                  <a:srgbClr val="7030A0"/>
                </a:solidFill>
                <a:latin typeface="Times New Roman" panose="02020603050405020304" pitchFamily="18" charset="0"/>
                <a:cs typeface="Times New Roman" panose="02020603050405020304" pitchFamily="18" charset="0"/>
              </a:rPr>
              <a:t>Solar cooling technique</a:t>
            </a:r>
          </a:p>
          <a:p>
            <a:pPr lvl="1"/>
            <a:r>
              <a:rPr lang="en-US" sz="2000" b="1" dirty="0">
                <a:solidFill>
                  <a:srgbClr val="7030A0"/>
                </a:solidFill>
                <a:latin typeface="Times New Roman" panose="02020603050405020304" pitchFamily="18" charset="0"/>
                <a:cs typeface="Times New Roman" panose="02020603050405020304" pitchFamily="18" charset="0"/>
              </a:rPr>
              <a:t>Solar distillation</a:t>
            </a:r>
          </a:p>
          <a:p>
            <a:pPr lvl="1"/>
            <a:r>
              <a:rPr lang="en-US" sz="2000" b="1" dirty="0">
                <a:solidFill>
                  <a:srgbClr val="7030A0"/>
                </a:solidFill>
                <a:latin typeface="Times New Roman" panose="02020603050405020304" pitchFamily="18" charset="0"/>
                <a:cs typeface="Times New Roman" panose="02020603050405020304" pitchFamily="18" charset="0"/>
              </a:rPr>
              <a:t>Solar drying</a:t>
            </a:r>
          </a:p>
          <a:p>
            <a:pPr lvl="1"/>
            <a:r>
              <a:rPr lang="en-US" sz="2000" b="1" dirty="0">
                <a:solidFill>
                  <a:srgbClr val="7030A0"/>
                </a:solidFill>
                <a:latin typeface="Times New Roman" panose="02020603050405020304" pitchFamily="18" charset="0"/>
                <a:cs typeface="Times New Roman" panose="02020603050405020304" pitchFamily="18" charset="0"/>
              </a:rPr>
              <a:t>Solar cookers</a:t>
            </a:r>
          </a:p>
          <a:p>
            <a:pPr lvl="1"/>
            <a:r>
              <a:rPr lang="en-US" sz="2000" b="1" dirty="0">
                <a:solidFill>
                  <a:srgbClr val="7030A0"/>
                </a:solidFill>
                <a:latin typeface="Times New Roman" panose="02020603050405020304" pitchFamily="18" charset="0"/>
                <a:cs typeface="Times New Roman" panose="02020603050405020304" pitchFamily="18" charset="0"/>
              </a:rPr>
              <a:t>Central power tower concept </a:t>
            </a:r>
          </a:p>
          <a:p>
            <a:pPr lvl="1"/>
            <a:r>
              <a:rPr lang="en-US" sz="2000" b="1" dirty="0">
                <a:solidFill>
                  <a:srgbClr val="7030A0"/>
                </a:solidFill>
                <a:latin typeface="Times New Roman" panose="02020603050405020304" pitchFamily="18" charset="0"/>
                <a:cs typeface="Times New Roman" panose="02020603050405020304" pitchFamily="18" charset="0"/>
              </a:rPr>
              <a:t>Solar chimney</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7186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E3431E-64E8-3FA5-67E3-45C1B3A40344}"/>
              </a:ext>
            </a:extLst>
          </p:cNvPr>
          <p:cNvSpPr txBox="1"/>
          <p:nvPr/>
        </p:nvSpPr>
        <p:spPr>
          <a:xfrm>
            <a:off x="107156" y="0"/>
            <a:ext cx="11977687" cy="6318525"/>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US" sz="2400" b="1" dirty="0">
                <a:solidFill>
                  <a:srgbClr val="0070C0"/>
                </a:solidFill>
                <a:latin typeface="Times New Roman" panose="02020603050405020304" pitchFamily="18" charset="0"/>
                <a:cs typeface="Times New Roman" panose="02020603050405020304" pitchFamily="18" charset="0"/>
              </a:rPr>
              <a:t>Solar energy storage: </a:t>
            </a:r>
          </a:p>
          <a:p>
            <a:pPr lvl="0" algn="just">
              <a:lnSpc>
                <a:spcPct val="107000"/>
              </a:lnSpc>
              <a:spcAft>
                <a:spcPts val="800"/>
              </a:spcAft>
            </a:pPr>
            <a:r>
              <a:rPr lang="en-US" sz="20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200" spc="2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solar</a:t>
            </a:r>
            <a:r>
              <a:rPr lang="en-US" sz="22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energy</a:t>
            </a:r>
            <a:r>
              <a:rPr lang="en-US" sz="22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200" spc="2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systems</a:t>
            </a:r>
            <a:r>
              <a:rPr lang="en-US" sz="22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can</a:t>
            </a:r>
            <a:r>
              <a:rPr lang="en-US" sz="22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be</a:t>
            </a:r>
            <a:r>
              <a:rPr lang="en-US" sz="2200" spc="20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classified</a:t>
            </a:r>
            <a:r>
              <a:rPr lang="en-US" sz="22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as</a:t>
            </a:r>
            <a:r>
              <a:rPr lang="en-US" sz="2200" spc="2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follows:</a:t>
            </a:r>
            <a:endParaRPr lang="en-IN" sz="22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lgn="just">
              <a:lnSpc>
                <a:spcPct val="115000"/>
              </a:lnSpc>
              <a:spcBef>
                <a:spcPts val="560"/>
              </a:spcBef>
              <a:spcAft>
                <a:spcPts val="800"/>
              </a:spcAft>
              <a:buClr>
                <a:srgbClr val="FF0000"/>
              </a:buClr>
              <a:buSzPts val="1050"/>
              <a:buFont typeface="Symbol" panose="05050102010706020507" pitchFamily="18" charset="2"/>
              <a:buChar char=""/>
              <a:tabLst>
                <a:tab pos="578485" algn="l"/>
              </a:tabLst>
            </a:pPr>
            <a:r>
              <a:rPr lang="en-IN"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Thermal</a:t>
            </a:r>
            <a:r>
              <a:rPr lang="en-IN" sz="2200" b="1" spc="1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200" b="1" spc="1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2200" b="1" spc="1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Bef>
                <a:spcPts val="560"/>
              </a:spcBef>
              <a:spcAft>
                <a:spcPts val="800"/>
              </a:spcAft>
              <a:buClr>
                <a:srgbClr val="FF0000"/>
              </a:buClr>
              <a:buSzPts val="1050"/>
              <a:buFont typeface="Symbol" panose="05050102010706020507" pitchFamily="18" charset="2"/>
              <a:buChar char=""/>
              <a:tabLst>
                <a:tab pos="578485" algn="l"/>
              </a:tabLst>
            </a:pPr>
            <a:r>
              <a:rPr lang="en-US" sz="2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Stratified storage</a:t>
            </a:r>
          </a:p>
          <a:p>
            <a:pPr marL="342900" lvl="0" indent="-342900" algn="just">
              <a:lnSpc>
                <a:spcPct val="115000"/>
              </a:lnSpc>
              <a:spcAft>
                <a:spcPts val="800"/>
              </a:spcAft>
              <a:buClr>
                <a:srgbClr val="231F20"/>
              </a:buClr>
              <a:buSzPts val="1050"/>
              <a:buFont typeface="Symbol" panose="05050102010706020507" pitchFamily="18" charset="2"/>
              <a:buChar char=""/>
              <a:tabLst>
                <a:tab pos="578485" algn="l"/>
              </a:tabLst>
            </a:pP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Chemical</a:t>
            </a:r>
            <a:r>
              <a:rPr lang="en-IN" sz="2200" spc="1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200" spc="1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2200" spc="1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Clr>
                <a:srgbClr val="231F20"/>
              </a:buClr>
              <a:buSzPts val="1050"/>
              <a:buFont typeface="Symbol" panose="05050102010706020507" pitchFamily="18" charset="2"/>
              <a:buChar char=""/>
              <a:tabLst>
                <a:tab pos="578485" algn="l"/>
              </a:tabLst>
            </a:pP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Electrical</a:t>
            </a:r>
            <a:r>
              <a:rPr lang="en-IN" sz="2200" spc="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200" spc="12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2200" spc="12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Clr>
                <a:srgbClr val="231F20"/>
              </a:buClr>
              <a:buSzPts val="1050"/>
              <a:buFont typeface="Symbol" panose="05050102010706020507" pitchFamily="18" charset="2"/>
              <a:buChar char=""/>
              <a:tabLst>
                <a:tab pos="578485" algn="l"/>
              </a:tabLst>
            </a:pP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Hydrogen</a:t>
            </a:r>
            <a:r>
              <a:rPr lang="en-IN" sz="2200" spc="17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200" spc="17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2200" spc="17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Clr>
                <a:srgbClr val="231F20"/>
              </a:buClr>
              <a:buSzPts val="1050"/>
              <a:buFont typeface="Symbol" panose="05050102010706020507" pitchFamily="18" charset="2"/>
              <a:buChar char=""/>
              <a:tabLst>
                <a:tab pos="578485" algn="l"/>
              </a:tabLst>
            </a:pP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Electromagnetic</a:t>
            </a:r>
            <a:r>
              <a:rPr lang="en-IN" sz="2200" spc="1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energy</a:t>
            </a:r>
            <a:r>
              <a:rPr lang="en-IN" sz="2200" spc="11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2200" spc="10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Clr>
                <a:srgbClr val="231F20"/>
              </a:buClr>
              <a:buSzPts val="1050"/>
              <a:buFont typeface="Symbol" panose="05050102010706020507" pitchFamily="18" charset="2"/>
              <a:buChar char=""/>
              <a:tabLst>
                <a:tab pos="578485" algn="l"/>
              </a:tabLst>
            </a:pP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Biological</a:t>
            </a:r>
            <a:r>
              <a:rPr lang="en-IN" sz="2200" spc="21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2200" spc="22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Bef>
                <a:spcPts val="915"/>
              </a:spcBef>
              <a:buClr>
                <a:srgbClr val="7030A0"/>
              </a:buClr>
              <a:buSzPct val="100000"/>
              <a:buFont typeface="Wingdings" panose="05000000000000000000" pitchFamily="2" charset="2"/>
              <a:buChar char=""/>
            </a:pPr>
            <a:r>
              <a:rPr lang="en-US" sz="2200" b="1" spc="-15" dirty="0">
                <a:solidFill>
                  <a:srgbClr val="7030A0"/>
                </a:solidFill>
                <a:effectLst/>
                <a:latin typeface="Times New Roman" panose="02020603050405020304" pitchFamily="18" charset="0"/>
                <a:ea typeface="Arial" panose="020B0604020202020204" pitchFamily="34" charset="0"/>
              </a:rPr>
              <a:t>Thermal</a:t>
            </a:r>
            <a:r>
              <a:rPr lang="en-US" sz="2200" b="1" spc="240" dirty="0">
                <a:solidFill>
                  <a:srgbClr val="7030A0"/>
                </a:solidFill>
                <a:effectLst/>
                <a:latin typeface="Times New Roman" panose="02020603050405020304" pitchFamily="18" charset="0"/>
                <a:ea typeface="Arial" panose="020B0604020202020204" pitchFamily="34" charset="0"/>
              </a:rPr>
              <a:t> </a:t>
            </a:r>
            <a:r>
              <a:rPr lang="en-US" sz="2200" b="1" spc="-15" dirty="0">
                <a:solidFill>
                  <a:srgbClr val="7030A0"/>
                </a:solidFill>
                <a:effectLst/>
                <a:latin typeface="Times New Roman" panose="02020603050405020304" pitchFamily="18" charset="0"/>
                <a:ea typeface="Arial" panose="020B0604020202020204" pitchFamily="34" charset="0"/>
              </a:rPr>
              <a:t>energy</a:t>
            </a:r>
            <a:r>
              <a:rPr lang="en-US" sz="2200" b="1" spc="245" dirty="0">
                <a:solidFill>
                  <a:srgbClr val="7030A0"/>
                </a:solidFill>
                <a:effectLst/>
                <a:latin typeface="Times New Roman" panose="02020603050405020304" pitchFamily="18" charset="0"/>
                <a:ea typeface="Arial" panose="020B0604020202020204" pitchFamily="34" charset="0"/>
              </a:rPr>
              <a:t> </a:t>
            </a:r>
            <a:r>
              <a:rPr lang="en-US" sz="2200" b="1" spc="50" dirty="0">
                <a:solidFill>
                  <a:srgbClr val="7030A0"/>
                </a:solidFill>
                <a:effectLst/>
                <a:latin typeface="Times New Roman" panose="02020603050405020304" pitchFamily="18" charset="0"/>
                <a:ea typeface="Arial" panose="020B0604020202020204" pitchFamily="34" charset="0"/>
              </a:rPr>
              <a:t>storage:</a:t>
            </a:r>
            <a:endParaRPr lang="en-IN" sz="2200" b="1" spc="-15" dirty="0">
              <a:solidFill>
                <a:srgbClr val="7030A0"/>
              </a:solidFill>
              <a:effectLst/>
              <a:latin typeface="Arial" panose="020B0604020202020204" pitchFamily="34" charset="0"/>
              <a:ea typeface="Arial" panose="020B0604020202020204" pitchFamily="34" charset="0"/>
            </a:endParaRPr>
          </a:p>
          <a:p>
            <a:pPr marL="38735" marR="280670" indent="457200" algn="just">
              <a:lnSpc>
                <a:spcPct val="102000"/>
              </a:lnSpc>
              <a:spcBef>
                <a:spcPts val="465"/>
              </a:spcBef>
              <a:buNone/>
            </a:pP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Thermal energy storage can be applied in two ways</a:t>
            </a:r>
            <a:endParaRPr lang="en-IN" sz="22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mj-lt"/>
              <a:buAutoNum type="romanLcPeriod"/>
            </a:pPr>
            <a:r>
              <a:rPr lang="en-US" sz="22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Sensible heat storage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by the virtue of heat capacity and the</a:t>
            </a:r>
            <a:r>
              <a:rPr lang="en-US" sz="22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 in temperature of the material. </a:t>
            </a:r>
          </a:p>
          <a:p>
            <a:pPr marL="342900" marR="280670" lvl="0" indent="-342900" algn="just">
              <a:lnSpc>
                <a:spcPct val="102000"/>
              </a:lnSpc>
              <a:spcBef>
                <a:spcPts val="465"/>
              </a:spcBef>
              <a:buClr>
                <a:srgbClr val="FF0000"/>
              </a:buClr>
              <a:buFont typeface="+mj-lt"/>
              <a:buAutoNum type="romanLcPeriod"/>
            </a:pPr>
            <a:r>
              <a:rPr lang="en-US" sz="2200" b="1"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Latent heat storage</a:t>
            </a:r>
            <a:r>
              <a:rPr lang="en-IN" sz="2100" dirty="0">
                <a:solidFill>
                  <a:srgbClr val="FF000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by the virtue of latent heat</a:t>
            </a:r>
            <a:r>
              <a:rPr lang="en-IN" sz="2100" spc="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necessary</a:t>
            </a:r>
            <a:r>
              <a:rPr lang="en-IN" sz="2100" spc="110"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to</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change</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the</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phase</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of</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the</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storage</a:t>
            </a:r>
            <a:r>
              <a:rPr lang="en-IN" sz="2100" spc="115" dirty="0">
                <a:solidFill>
                  <a:srgbClr val="231F20"/>
                </a:solidFill>
                <a:effectLst/>
                <a:latin typeface="Times New Roman" panose="02020603050405020304" pitchFamily="18" charset="0"/>
                <a:ea typeface="Calibri" panose="020F0502020204030204" pitchFamily="34" charset="0"/>
              </a:rPr>
              <a:t> </a:t>
            </a:r>
            <a:r>
              <a:rPr lang="en-IN" sz="2100" dirty="0">
                <a:solidFill>
                  <a:srgbClr val="231F20"/>
                </a:solidFill>
                <a:effectLst/>
                <a:latin typeface="Times New Roman" panose="02020603050405020304" pitchFamily="18" charset="0"/>
                <a:ea typeface="Calibri" panose="020F0502020204030204" pitchFamily="34" charset="0"/>
              </a:rPr>
              <a:t>medium.</a:t>
            </a:r>
            <a:endParaRPr lang="en-IN" sz="2100" dirty="0"/>
          </a:p>
        </p:txBody>
      </p:sp>
    </p:spTree>
    <p:extLst>
      <p:ext uri="{BB962C8B-B14F-4D97-AF65-F5344CB8AC3E}">
        <p14:creationId xmlns:p14="http://schemas.microsoft.com/office/powerpoint/2010/main" val="944868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6A286C-D5E3-A2E4-F5AC-89938B323948}"/>
              </a:ext>
            </a:extLst>
          </p:cNvPr>
          <p:cNvSpPr txBox="1"/>
          <p:nvPr/>
        </p:nvSpPr>
        <p:spPr>
          <a:xfrm>
            <a:off x="2382" y="141574"/>
            <a:ext cx="6093618" cy="916276"/>
          </a:xfrm>
          <a:prstGeom prst="rect">
            <a:avLst/>
          </a:prstGeom>
          <a:noFill/>
        </p:spPr>
        <p:txBody>
          <a:bodyPr wrap="square">
            <a:spAutoFit/>
          </a:bodyPr>
          <a:lstStyle/>
          <a:p>
            <a:pPr lvl="0" algn="just">
              <a:lnSpc>
                <a:spcPct val="107000"/>
              </a:lnSpc>
              <a:spcBef>
                <a:spcPts val="885"/>
              </a:spcBef>
              <a:buClr>
                <a:srgbClr val="231F20"/>
              </a:buClr>
              <a:buSzPts val="1400"/>
              <a:tabLst>
                <a:tab pos="645795" algn="l"/>
                <a:tab pos="646430" algn="l"/>
              </a:tabLst>
            </a:pPr>
            <a:r>
              <a:rPr lang="en-IN" sz="2200" b="1" i="0" spc="-15" dirty="0" err="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2200" b="1" i="0" spc="-15"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 Sensible</a:t>
            </a:r>
            <a:r>
              <a:rPr lang="en-IN" sz="2200" b="1" i="0" spc="26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i="0" spc="-15"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heat</a:t>
            </a:r>
            <a:r>
              <a:rPr lang="en-IN" sz="2200" b="1" i="0" spc="26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i="0" spc="45"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p>
          <a:p>
            <a:pPr marL="342900" lvl="0" indent="-342900" algn="just">
              <a:lnSpc>
                <a:spcPct val="107000"/>
              </a:lnSpc>
              <a:spcBef>
                <a:spcPts val="885"/>
              </a:spcBef>
              <a:buClr>
                <a:srgbClr val="231F20"/>
              </a:buClr>
              <a:buSzPts val="1400"/>
              <a:buFont typeface="Wingdings" panose="05000000000000000000" pitchFamily="2" charset="2"/>
              <a:buChar char=""/>
              <a:tabLst>
                <a:tab pos="645795" algn="l"/>
                <a:tab pos="646430" algn="l"/>
              </a:tabLst>
            </a:pPr>
            <a:endParaRPr lang="en-IN" sz="2200" b="1" i="1" spc="-15" dirty="0">
              <a:solidFill>
                <a:srgbClr val="7030A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9C4A12D-F02B-C756-511A-21CD0E8238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28900" y="686012"/>
            <a:ext cx="6872287" cy="2307466"/>
          </a:xfrm>
          <a:prstGeom prst="rect">
            <a:avLst/>
          </a:prstGeom>
        </p:spPr>
      </p:pic>
      <p:sp>
        <p:nvSpPr>
          <p:cNvPr id="9" name="TextBox 8">
            <a:extLst>
              <a:ext uri="{FF2B5EF4-FFF2-40B4-BE49-F238E27FC236}">
                <a16:creationId xmlns:a16="http://schemas.microsoft.com/office/drawing/2014/main" id="{378E7457-D72A-39BF-3BF7-230758723CD4}"/>
              </a:ext>
            </a:extLst>
          </p:cNvPr>
          <p:cNvSpPr txBox="1"/>
          <p:nvPr/>
        </p:nvSpPr>
        <p:spPr>
          <a:xfrm>
            <a:off x="2928937" y="2993478"/>
            <a:ext cx="6115050" cy="374077"/>
          </a:xfrm>
          <a:prstGeom prst="rect">
            <a:avLst/>
          </a:prstGeom>
          <a:noFill/>
        </p:spPr>
        <p:txBody>
          <a:bodyPr wrap="square">
            <a:spAutoFit/>
          </a:bodyPr>
          <a:lstStyle/>
          <a:p>
            <a:pPr algn="ctr">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Short-term sensible heat storage by water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FA385A1-4669-A3FE-0C22-C54048649CA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471737" y="3365316"/>
            <a:ext cx="6969763" cy="2977033"/>
          </a:xfrm>
          <a:prstGeom prst="rect">
            <a:avLst/>
          </a:prstGeom>
        </p:spPr>
      </p:pic>
      <p:sp>
        <p:nvSpPr>
          <p:cNvPr id="13" name="TextBox 12">
            <a:extLst>
              <a:ext uri="{FF2B5EF4-FFF2-40B4-BE49-F238E27FC236}">
                <a16:creationId xmlns:a16="http://schemas.microsoft.com/office/drawing/2014/main" id="{F0B3179D-3142-038B-4C5B-847722ECD906}"/>
              </a:ext>
            </a:extLst>
          </p:cNvPr>
          <p:cNvSpPr txBox="1"/>
          <p:nvPr/>
        </p:nvSpPr>
        <p:spPr>
          <a:xfrm>
            <a:off x="2750500" y="6342349"/>
            <a:ext cx="6115050" cy="374077"/>
          </a:xfrm>
          <a:prstGeom prst="rect">
            <a:avLst/>
          </a:prstGeom>
          <a:noFill/>
        </p:spPr>
        <p:txBody>
          <a:bodyPr wrap="square">
            <a:spAutoFit/>
          </a:bodyPr>
          <a:lstStyle/>
          <a:p>
            <a:pPr algn="ctr">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Long-term sensible heat storage by water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609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9F9F7F-6C96-5125-4244-E01930F024A6}"/>
              </a:ext>
            </a:extLst>
          </p:cNvPr>
          <p:cNvSpPr txBox="1"/>
          <p:nvPr/>
        </p:nvSpPr>
        <p:spPr>
          <a:xfrm>
            <a:off x="0" y="0"/>
            <a:ext cx="12192000" cy="6929269"/>
          </a:xfrm>
          <a:prstGeom prst="rect">
            <a:avLst/>
          </a:prstGeom>
          <a:noFill/>
        </p:spPr>
        <p:txBody>
          <a:bodyPr wrap="square">
            <a:spAutoFit/>
          </a:bodyPr>
          <a:lstStyle/>
          <a:p>
            <a:pPr marL="342900" marR="280670" lvl="0" indent="-342900" algn="just">
              <a:lnSpc>
                <a:spcPct val="102000"/>
              </a:lnSpc>
              <a:spcBef>
                <a:spcPts val="465"/>
              </a:spcBef>
              <a:buFont typeface="Symbol" panose="05050102010706020507" pitchFamily="18" charset="2"/>
              <a:buChar char=""/>
            </a:pP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Thermal energy is stored in this type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 storage by virtue of heat capacity and temperature</a:t>
            </a:r>
            <a:r>
              <a:rPr lang="en-US" sz="205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difference</a:t>
            </a:r>
            <a:r>
              <a:rPr lang="en-US" sz="205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developed</a:t>
            </a:r>
            <a:r>
              <a:rPr lang="en-US" sz="2050" spc="19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during</a:t>
            </a:r>
            <a:r>
              <a:rPr lang="en-US" sz="205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charging</a:t>
            </a:r>
            <a:r>
              <a:rPr lang="en-US" sz="2050" spc="19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2050" spc="2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discharging.</a:t>
            </a:r>
            <a:r>
              <a:rPr lang="en-US" sz="2050" spc="1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5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Symbol" panose="05050102010706020507" pitchFamily="18" charset="2"/>
              <a:buChar char=""/>
            </a:pP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5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temperature</a:t>
            </a:r>
            <a:r>
              <a:rPr lang="en-US" sz="205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05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5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material</a:t>
            </a:r>
            <a:r>
              <a:rPr lang="en-US" sz="205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rises when thermal energy is absorbed and temperature drops when thermal energy is taken</a:t>
            </a:r>
            <a:r>
              <a:rPr lang="en-US" sz="205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out.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Symbol" panose="05050102010706020507" pitchFamily="18" charset="2"/>
              <a:buChar char=""/>
            </a:pP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 this storage, the charging and discharging can be performed reversibly for an unlimited</a:t>
            </a:r>
            <a:r>
              <a:rPr lang="en-US" sz="205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number of times. </a:t>
            </a:r>
            <a:endParaRPr lang="en-IN" sz="205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Symbol" panose="05050102010706020507" pitchFamily="18" charset="2"/>
              <a:buChar char=""/>
            </a:pP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 sensible heat storage can be liquid media storage and solid media</a:t>
            </a:r>
            <a:r>
              <a:rPr lang="en-US" sz="205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b="1" spc="2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Symbol" panose="05050102010706020507" pitchFamily="18" charset="2"/>
              <a:buChar char=""/>
            </a:pP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considered</a:t>
            </a:r>
            <a:r>
              <a:rPr lang="en-US" sz="2050" b="1" spc="2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as</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50" b="1" spc="2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most</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suitable</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media</a:t>
            </a:r>
            <a:r>
              <a:rPr lang="en-US" sz="2050" b="1" spc="2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for</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b="1" spc="2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below</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l00°C.</a:t>
            </a:r>
            <a:r>
              <a:rPr lang="en-US" sz="2050" b="1" spc="2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Symbol" panose="05050102010706020507" pitchFamily="18" charset="2"/>
              <a:buChar char=""/>
            </a:pP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Liquids </a:t>
            </a:r>
            <a:r>
              <a:rPr lang="en-US" sz="2050" spc="-2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such</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as</a:t>
            </a:r>
            <a:r>
              <a:rPr lang="en-US" sz="2050" spc="7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oils,</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liquid</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metals</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and</a:t>
            </a:r>
            <a:r>
              <a:rPr lang="en-US" sz="2050" spc="7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molten</a:t>
            </a:r>
            <a:r>
              <a:rPr lang="en-US" sz="2050" spc="6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salts</a:t>
            </a:r>
            <a:r>
              <a:rPr lang="en-US" sz="2050" spc="7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are</a:t>
            </a:r>
            <a:r>
              <a:rPr lang="en-US" sz="2050" spc="7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also</a:t>
            </a:r>
            <a:r>
              <a:rPr lang="en-US" sz="2050" spc="7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used</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as</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liquid</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media</a:t>
            </a:r>
            <a:r>
              <a:rPr lang="en-US" sz="2050" spc="7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effectLst/>
                <a:latin typeface="Times New Roman" panose="02020603050405020304" pitchFamily="18" charset="0"/>
                <a:ea typeface="Trebuchet MS" panose="020B0603020202020204" pitchFamily="34" charset="0"/>
                <a:cs typeface="Trebuchet MS" panose="020B0603020202020204" pitchFamily="34" charset="0"/>
              </a:rPr>
              <a:t>storage.</a:t>
            </a:r>
            <a:endParaRPr lang="en-IN" sz="205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02000"/>
              </a:lnSpc>
              <a:spcBef>
                <a:spcPts val="465"/>
              </a:spcBef>
              <a:buFont typeface="Symbol" panose="05050102010706020507" pitchFamily="18" charset="2"/>
              <a:buChar char=""/>
            </a:pP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50" b="1" spc="2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050" b="1" spc="2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thermal</a:t>
            </a:r>
            <a:r>
              <a:rPr lang="en-US" sz="2050" b="1" spc="2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energy</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can</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be</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short</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term</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long</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term.</a:t>
            </a:r>
            <a:r>
              <a:rPr lang="en-US" sz="205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15000"/>
              </a:lnSpc>
              <a:spcBef>
                <a:spcPts val="465"/>
              </a:spcBef>
              <a:buFont typeface="Symbol" panose="05050102010706020507" pitchFamily="18" charset="2"/>
              <a:buChar char=""/>
            </a:pP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50" b="1" spc="1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short-term</a:t>
            </a:r>
            <a:r>
              <a:rPr lang="en-US" sz="2050" b="1" spc="2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thermal</a:t>
            </a:r>
            <a:r>
              <a:rPr lang="en-US" sz="205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energy</a:t>
            </a:r>
            <a:r>
              <a:rPr lang="en-US" sz="2050" b="1" spc="1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system</a:t>
            </a:r>
            <a:r>
              <a:rPr lang="en-US" sz="2050" b="1" spc="1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has</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well-insulated</a:t>
            </a:r>
            <a:r>
              <a:rPr lang="en-US" sz="2050" b="1" spc="1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tank</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as</a:t>
            </a:r>
            <a:r>
              <a:rPr lang="en-US" sz="2050" b="1" spc="1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shown</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5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figure.</a:t>
            </a:r>
            <a:r>
              <a:rPr lang="en-US" sz="2050" b="1" spc="5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15000"/>
              </a:lnSpc>
              <a:spcBef>
                <a:spcPts val="465"/>
              </a:spcBef>
              <a:buFont typeface="Symbol" panose="05050102010706020507" pitchFamily="18" charset="2"/>
              <a:buChar char=""/>
            </a:pP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50" spc="11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050" spc="-2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 such tank is economical for few days only as heat losses over long duration make the</a:t>
            </a:r>
            <a:r>
              <a:rPr lang="en-US" sz="205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 uneconomical. </a:t>
            </a:r>
            <a:endParaRPr lang="en-IN" sz="205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15000"/>
              </a:lnSpc>
              <a:spcBef>
                <a:spcPts val="465"/>
              </a:spcBef>
              <a:buFont typeface="Symbol" panose="05050102010706020507" pitchFamily="18" charset="2"/>
              <a:buChar char=""/>
            </a:pP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Long-term sensible heat storage by water is possible in underground</a:t>
            </a:r>
            <a:r>
              <a:rPr lang="en-US" sz="205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reservoirs having special insulation.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15000"/>
              </a:lnSpc>
              <a:spcBef>
                <a:spcPts val="465"/>
              </a:spcBef>
              <a:buFont typeface="Symbol" panose="05050102010706020507" pitchFamily="18" charset="2"/>
              <a:buChar char=""/>
            </a:pP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 this system, water is heated in charging</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mode</a:t>
            </a:r>
            <a:r>
              <a:rPr lang="en-US" sz="205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by</a:t>
            </a:r>
            <a:r>
              <a:rPr lang="en-US" sz="205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passing it through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 heat exchanger</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and then it is stored in an underground </a:t>
            </a:r>
            <a:r>
              <a:rPr lang="en-US" sz="205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reservoir. </a:t>
            </a:r>
            <a:endParaRPr lang="en-IN" sz="205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80670" lvl="0" indent="-342900" algn="just">
              <a:lnSpc>
                <a:spcPct val="115000"/>
              </a:lnSpc>
              <a:spcBef>
                <a:spcPts val="465"/>
              </a:spcBef>
              <a:buFont typeface="Symbol" panose="05050102010706020507" pitchFamily="18" charset="2"/>
              <a:buChar char=""/>
            </a:pP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 the</a:t>
            </a:r>
            <a:r>
              <a:rPr lang="en-US" sz="205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discharge mode, the hot water is made to flow back through the heat exchanger, where it</a:t>
            </a:r>
            <a:r>
              <a:rPr lang="en-US" sz="205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spc="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releases</a:t>
            </a:r>
            <a:r>
              <a:rPr lang="en-US" sz="2050" spc="24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050" spc="24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spc="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stored</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energy</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as</a:t>
            </a:r>
            <a:r>
              <a:rPr lang="en-US" sz="2050" spc="24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spc="4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shown</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spc="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figure</a:t>
            </a:r>
            <a:r>
              <a:rPr lang="en-US" sz="2050" spc="24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but</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with</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spc="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reverse</a:t>
            </a:r>
            <a:r>
              <a:rPr lang="en-US" sz="2050" spc="2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050" spc="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circulation.</a:t>
            </a:r>
            <a:endParaRPr lang="en-IN" sz="2050" dirty="0">
              <a:effectLst/>
              <a:latin typeface="Trebuchet MS" panose="020B0603020202020204" pitchFamily="34" charset="0"/>
              <a:ea typeface="Trebuchet MS" panose="020B0603020202020204" pitchFamily="34" charset="0"/>
              <a:cs typeface="Trebuchet MS" panose="020B0603020202020204" pitchFamily="34" charset="0"/>
            </a:endParaRPr>
          </a:p>
        </p:txBody>
      </p:sp>
    </p:spTree>
    <p:extLst>
      <p:ext uri="{BB962C8B-B14F-4D97-AF65-F5344CB8AC3E}">
        <p14:creationId xmlns:p14="http://schemas.microsoft.com/office/powerpoint/2010/main" val="155199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A6CB3B-C13B-707A-3AB2-F884DCFB00E6}"/>
              </a:ext>
            </a:extLst>
          </p:cNvPr>
          <p:cNvSpPr txBox="1"/>
          <p:nvPr/>
        </p:nvSpPr>
        <p:spPr>
          <a:xfrm>
            <a:off x="103585" y="0"/>
            <a:ext cx="6093618" cy="430246"/>
          </a:xfrm>
          <a:prstGeom prst="rect">
            <a:avLst/>
          </a:prstGeom>
          <a:noFill/>
        </p:spPr>
        <p:txBody>
          <a:bodyPr wrap="square">
            <a:spAutoFit/>
          </a:bodyPr>
          <a:lstStyle/>
          <a:p>
            <a:pPr lvl="0" algn="just">
              <a:lnSpc>
                <a:spcPct val="107000"/>
              </a:lnSpc>
              <a:spcBef>
                <a:spcPts val="925"/>
              </a:spcBef>
              <a:tabLst>
                <a:tab pos="644525" algn="l"/>
                <a:tab pos="645160" algn="l"/>
              </a:tabLst>
            </a:pPr>
            <a:r>
              <a:rPr lang="en-IN" sz="2200" b="1" spc="-15" dirty="0">
                <a:solidFill>
                  <a:srgbClr val="7030A0"/>
                </a:solidFill>
                <a:latin typeface="Times New Roman" panose="02020603050405020304" pitchFamily="18" charset="0"/>
                <a:cs typeface="Times New Roman" panose="02020603050405020304" pitchFamily="18" charset="0"/>
              </a:rPr>
              <a:t>ii. Latent heat storage:</a:t>
            </a:r>
          </a:p>
        </p:txBody>
      </p:sp>
      <p:pic>
        <p:nvPicPr>
          <p:cNvPr id="4" name="Picture 3">
            <a:extLst>
              <a:ext uri="{FF2B5EF4-FFF2-40B4-BE49-F238E27FC236}">
                <a16:creationId xmlns:a16="http://schemas.microsoft.com/office/drawing/2014/main" id="{D167570F-9B77-075E-2858-D14B30914614}"/>
              </a:ext>
            </a:extLst>
          </p:cNvPr>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14564" y="538162"/>
            <a:ext cx="7415212" cy="3359724"/>
          </a:xfrm>
          <a:prstGeom prst="rect">
            <a:avLst/>
          </a:prstGeom>
          <a:noFill/>
          <a:ln>
            <a:noFill/>
          </a:ln>
        </p:spPr>
      </p:pic>
      <p:sp>
        <p:nvSpPr>
          <p:cNvPr id="6" name="TextBox 5">
            <a:extLst>
              <a:ext uri="{FF2B5EF4-FFF2-40B4-BE49-F238E27FC236}">
                <a16:creationId xmlns:a16="http://schemas.microsoft.com/office/drawing/2014/main" id="{EDCF7FA0-6FCE-B168-7E84-DBADC4F0CAA0}"/>
              </a:ext>
            </a:extLst>
          </p:cNvPr>
          <p:cNvSpPr txBox="1"/>
          <p:nvPr/>
        </p:nvSpPr>
        <p:spPr>
          <a:xfrm>
            <a:off x="2346723" y="3874932"/>
            <a:ext cx="6093618" cy="374077"/>
          </a:xfrm>
          <a:prstGeom prst="rect">
            <a:avLst/>
          </a:prstGeom>
          <a:noFill/>
        </p:spPr>
        <p:txBody>
          <a:bodyPr wrap="square">
            <a:spAutoFit/>
          </a:bodyPr>
          <a:lstStyle/>
          <a:p>
            <a:pPr algn="ctr">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Arrangement for latent heat storage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108340E-D32C-3270-EBFD-33EDB9C9B1C9}"/>
              </a:ext>
            </a:extLst>
          </p:cNvPr>
          <p:cNvSpPr txBox="1"/>
          <p:nvPr/>
        </p:nvSpPr>
        <p:spPr>
          <a:xfrm>
            <a:off x="51792" y="4283205"/>
            <a:ext cx="12088415" cy="2658805"/>
          </a:xfrm>
          <a:prstGeom prst="rect">
            <a:avLst/>
          </a:prstGeom>
          <a:noFill/>
        </p:spPr>
        <p:txBody>
          <a:bodyPr wrap="square">
            <a:spAutoFit/>
          </a:bodyPr>
          <a:lstStyle/>
          <a:p>
            <a:pPr marL="342900" marR="278130" lvl="0" indent="-342900" algn="just">
              <a:lnSpc>
                <a:spcPct val="102000"/>
              </a:lnSpc>
              <a:spcBef>
                <a:spcPts val="455"/>
              </a:spcBef>
              <a:buFont typeface="Symbol" panose="05050102010706020507" pitchFamily="18" charset="2"/>
              <a:buChar char=""/>
            </a:pP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 the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latent heat storage,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heat energy is stored by virtue of latent heat which is required to</a:t>
            </a:r>
            <a:r>
              <a:rPr lang="en-US" sz="19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bring</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about</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phase</a:t>
            </a:r>
            <a:r>
              <a:rPr lang="en-US" sz="1900" b="1" spc="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change</a:t>
            </a:r>
            <a:r>
              <a:rPr lang="en-US" sz="1900" b="1" spc="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b="1" spc="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1900" b="1" spc="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medium.</a:t>
            </a:r>
            <a:r>
              <a:rPr lang="en-US" sz="1900" b="1" spc="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19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130" lvl="0" indent="-342900" algn="just">
              <a:lnSpc>
                <a:spcPct val="102000"/>
              </a:lnSpc>
              <a:spcBef>
                <a:spcPts val="455"/>
              </a:spcBef>
              <a:buFont typeface="Symbol" panose="05050102010706020507" pitchFamily="18" charset="2"/>
              <a:buChar char=""/>
            </a:pP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heat</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required</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1900" spc="7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bring</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about</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phase</a:t>
            </a:r>
            <a:r>
              <a:rPr lang="en-US" sz="1900" spc="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a:t>
            </a:r>
            <a:r>
              <a:rPr lang="en-US" sz="1900" spc="-27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material</a:t>
            </a:r>
            <a:r>
              <a:rPr lang="en-US" sz="1900" spc="18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1900" spc="18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much</a:t>
            </a:r>
            <a:r>
              <a:rPr lang="en-US" sz="1900" spc="18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larger</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compared</a:t>
            </a:r>
            <a:r>
              <a:rPr lang="en-US" sz="190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sensible</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heat</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19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same</a:t>
            </a:r>
            <a:r>
              <a:rPr lang="en-US" sz="190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material.</a:t>
            </a:r>
            <a:r>
              <a:rPr lang="en-US" sz="19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19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130" lvl="0" indent="-342900" algn="just">
              <a:lnSpc>
                <a:spcPct val="102000"/>
              </a:lnSpc>
              <a:spcBef>
                <a:spcPts val="455"/>
              </a:spcBef>
              <a:buFont typeface="Symbol" panose="05050102010706020507" pitchFamily="18" charset="2"/>
              <a:buChar char=""/>
            </a:pP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 </a:t>
            </a:r>
            <a:r>
              <a:rPr lang="en-US" sz="1900" b="1" spc="-27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phase</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change</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material</a:t>
            </a:r>
            <a:r>
              <a:rPr lang="en-US" sz="1900" b="1" spc="1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also</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involves</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absorption</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or</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release</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large</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quantity</a:t>
            </a:r>
            <a:r>
              <a:rPr lang="en-US" sz="1900" b="1" spc="19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b="1" spc="1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heat</a:t>
            </a:r>
            <a:r>
              <a:rPr lang="en-US" sz="1900" b="1" spc="-2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energy</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at</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constant</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temperature,</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which</a:t>
            </a:r>
            <a:r>
              <a:rPr lang="en-US" sz="1900" spc="2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impossible</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case</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1900" spc="2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sensible</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heating</a:t>
            </a:r>
            <a:r>
              <a:rPr lang="en-US" sz="1900" spc="2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1900" spc="-2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cooling. </a:t>
            </a:r>
            <a:endParaRPr lang="en-IN" sz="19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130" lvl="0" indent="-342900" algn="just">
              <a:lnSpc>
                <a:spcPct val="102000"/>
              </a:lnSpc>
              <a:spcBef>
                <a:spcPts val="455"/>
              </a:spcBef>
              <a:buFont typeface="Symbol" panose="05050102010706020507" pitchFamily="18" charset="2"/>
              <a:buChar char=""/>
            </a:pP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Therefore, latent heat storage system is more compact for a certain heat storage</a:t>
            </a:r>
            <a:r>
              <a:rPr lang="en-US" sz="19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compared</a:t>
            </a:r>
            <a:r>
              <a:rPr lang="en-US" sz="19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19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sensible</a:t>
            </a:r>
            <a:r>
              <a:rPr lang="en-US" sz="19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heat</a:t>
            </a:r>
            <a:r>
              <a:rPr lang="en-US" sz="19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19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19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system.</a:t>
            </a:r>
            <a:r>
              <a:rPr lang="en-US" sz="1900" spc="9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1900" dirty="0"/>
          </a:p>
        </p:txBody>
      </p:sp>
    </p:spTree>
    <p:extLst>
      <p:ext uri="{BB962C8B-B14F-4D97-AF65-F5344CB8AC3E}">
        <p14:creationId xmlns:p14="http://schemas.microsoft.com/office/powerpoint/2010/main" val="383599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21575-D8B9-5F91-89A8-AB89378BA09F}"/>
              </a:ext>
            </a:extLst>
          </p:cNvPr>
          <p:cNvSpPr txBox="1"/>
          <p:nvPr/>
        </p:nvSpPr>
        <p:spPr>
          <a:xfrm>
            <a:off x="0" y="-232234"/>
            <a:ext cx="12192000" cy="6739089"/>
          </a:xfrm>
          <a:prstGeom prst="rect">
            <a:avLst/>
          </a:prstGeom>
          <a:noFill/>
        </p:spPr>
        <p:txBody>
          <a:bodyPr wrap="square">
            <a:spAutoFit/>
          </a:bodyPr>
          <a:lstStyle/>
          <a:p>
            <a:pPr marL="342900" marR="278130" lvl="0" indent="-342900" algn="just">
              <a:lnSpc>
                <a:spcPct val="102000"/>
              </a:lnSpc>
              <a:spcBef>
                <a:spcPts val="455"/>
              </a:spcBef>
              <a:buFont typeface="Symbol" panose="05050102010706020507" pitchFamily="18" charset="2"/>
              <a:buChar char=""/>
            </a:pP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130" lvl="0" indent="-342900" algn="just">
              <a:lnSpc>
                <a:spcPct val="102000"/>
              </a:lnSpc>
              <a:spcBef>
                <a:spcPts val="455"/>
              </a:spcBef>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phase</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a:t>
            </a:r>
            <a:r>
              <a:rPr lang="en-US" sz="21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which</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can</a:t>
            </a:r>
            <a:r>
              <a:rPr lang="en-US" sz="21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be</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used</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for</a:t>
            </a:r>
            <a:r>
              <a:rPr lang="en-US" sz="21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 system</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are</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solid–solid,</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solid–gas,</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solid–liquid</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liquid–gas.</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130" lvl="0" indent="-342900" algn="just">
              <a:lnSpc>
                <a:spcPct val="102000"/>
              </a:lnSpc>
              <a:spcBef>
                <a:spcPts val="455"/>
              </a:spcBef>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Solid–gas</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and liquid–gas</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transformation</a:t>
            </a:r>
            <a:r>
              <a:rPr lang="en-US" sz="2100" spc="17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involves</a:t>
            </a:r>
            <a:r>
              <a:rPr lang="en-US" sz="2100" spc="18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large</a:t>
            </a:r>
            <a:r>
              <a:rPr lang="en-US" sz="210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volume</a:t>
            </a:r>
            <a:r>
              <a:rPr lang="en-US" sz="21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changes,</a:t>
            </a:r>
            <a:r>
              <a:rPr lang="en-US" sz="210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thereby</a:t>
            </a:r>
            <a:r>
              <a:rPr lang="en-US" sz="21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making</a:t>
            </a:r>
            <a:r>
              <a:rPr lang="en-US" sz="210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such</a:t>
            </a:r>
            <a:r>
              <a:rPr lang="en-US" sz="21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100" spc="1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systems</a:t>
            </a:r>
            <a:r>
              <a:rPr lang="en-US" sz="2100" spc="1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impractical</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2100" spc="23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complex.</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130" lvl="0" indent="-342900" algn="just">
              <a:lnSpc>
                <a:spcPct val="102000"/>
              </a:lnSpc>
              <a:spcBef>
                <a:spcPts val="455"/>
              </a:spcBef>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However,</a:t>
            </a:r>
            <a:r>
              <a:rPr lang="en-US" sz="2100" spc="23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solid–solid</a:t>
            </a:r>
            <a:r>
              <a:rPr lang="en-US" sz="2100" spc="23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transition</a:t>
            </a:r>
            <a:r>
              <a:rPr lang="en-US" sz="2100" spc="2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involves</a:t>
            </a:r>
            <a:r>
              <a:rPr lang="en-US" sz="2100" spc="23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transformation</a:t>
            </a:r>
            <a:r>
              <a:rPr lang="en-US" sz="2100" spc="2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100" spc="2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23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material</a:t>
            </a:r>
            <a:r>
              <a:rPr lang="en-US" sz="2100" spc="23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from</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one crystalline form to another, thereby resulting in the transformation with small volume</a:t>
            </a:r>
            <a:r>
              <a:rPr lang="en-US" sz="2100" spc="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changes.</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lnSpc>
                <a:spcPct val="103000"/>
              </a:lnSpc>
              <a:spcBef>
                <a:spcPts val="475"/>
              </a:spcBef>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Hence,</a:t>
            </a:r>
            <a:r>
              <a:rPr lang="en-US" sz="2100" spc="15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such</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systems</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are</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practical</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and</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preferred</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spite</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small</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changes</a:t>
            </a:r>
            <a:r>
              <a:rPr lang="en-US" sz="2100" spc="-2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1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latent</a:t>
            </a:r>
            <a:r>
              <a:rPr lang="en-US" sz="21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heat</a:t>
            </a:r>
            <a:r>
              <a:rPr lang="en-US" sz="21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possible</a:t>
            </a:r>
            <a:r>
              <a:rPr lang="en-US" sz="2100" spc="12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during</a:t>
            </a:r>
            <a:r>
              <a:rPr lang="en-US" sz="2100" spc="12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transformation.</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lnSpc>
                <a:spcPct val="103000"/>
              </a:lnSpc>
              <a:spcBef>
                <a:spcPts val="475"/>
              </a:spcBef>
              <a:buFont typeface="Symbol" panose="05050102010706020507" pitchFamily="18" charset="2"/>
              <a:buChar char=""/>
            </a:pP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For</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phase-change</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storage</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media,</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salt</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hydrates</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called</a:t>
            </a:r>
            <a:r>
              <a:rPr lang="en-US" sz="2100" b="1" spc="17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Glauber’s</a:t>
            </a:r>
            <a:r>
              <a:rPr lang="en-US" sz="2100" b="1" spc="1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salt</a:t>
            </a:r>
            <a:r>
              <a:rPr lang="en-US" sz="2100" b="1" spc="1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(Na</a:t>
            </a:r>
            <a:r>
              <a:rPr lang="en-US" sz="2100" b="1" baseline="-250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2</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a:t>
            </a:r>
            <a:r>
              <a:rPr lang="en-US" sz="2100" b="1" baseline="-250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4</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·l0H</a:t>
            </a:r>
            <a:r>
              <a:rPr lang="en-US" sz="2100" b="1" baseline="-2500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2</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a:t>
            </a:r>
            <a:r>
              <a:rPr lang="en-US" sz="2100" b="1" spc="14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are preferred.</a:t>
            </a:r>
          </a:p>
          <a:p>
            <a:pPr marL="342900" marR="278765" lvl="0" indent="-342900" algn="just">
              <a:lnSpc>
                <a:spcPct val="103000"/>
              </a:lnSpc>
              <a:spcBef>
                <a:spcPts val="475"/>
              </a:spcBef>
              <a:buFont typeface="Symbol" panose="05050102010706020507" pitchFamily="18" charset="2"/>
              <a:buChar char=""/>
            </a:pP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These have solid–liquid transformation. Besides hydrates, paraffins (C</a:t>
            </a:r>
            <a:r>
              <a:rPr lang="en-US" sz="2100" baseline="-250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18</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HS</a:t>
            </a:r>
            <a:r>
              <a:rPr lang="en-US" sz="2100" baseline="-250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6</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and</a:t>
            </a:r>
            <a:r>
              <a:rPr lang="en-US" sz="2100" spc="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non-paraffins</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(ester,</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fatty</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acids,</a:t>
            </a:r>
            <a:r>
              <a:rPr lang="en-US" sz="2100" spc="9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alcohols</a:t>
            </a:r>
            <a:r>
              <a:rPr lang="en-US" sz="2100" spc="9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and</a:t>
            </a:r>
            <a:r>
              <a:rPr lang="en-US" sz="2100" spc="9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glycols)</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are</a:t>
            </a:r>
            <a:r>
              <a:rPr lang="en-US" sz="2100" spc="9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also</a:t>
            </a:r>
            <a:r>
              <a:rPr lang="en-US" sz="2100" spc="9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suitable</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for</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such</a:t>
            </a:r>
            <a:r>
              <a:rPr lang="en-US" sz="2100" spc="8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storage.</a:t>
            </a:r>
            <a:endParaRPr lang="en-IN" sz="2100" dirty="0">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lnSpc>
                <a:spcPct val="103000"/>
              </a:lnSpc>
              <a:spcBef>
                <a:spcPts val="475"/>
              </a:spcBef>
              <a:buFont typeface="Symbol" panose="05050102010706020507" pitchFamily="18" charset="2"/>
              <a:buChar char=""/>
            </a:pP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The</a:t>
            </a:r>
            <a:r>
              <a:rPr lang="en-US" sz="2100" dirty="0">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hydrate</a:t>
            </a:r>
            <a:r>
              <a:rPr lang="en-US" sz="2100" spc="17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crystals</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have</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water</a:t>
            </a:r>
            <a:r>
              <a:rPr lang="en-US" sz="2100" spc="17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of</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crystallization</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and</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these</a:t>
            </a:r>
            <a:r>
              <a:rPr lang="en-US" sz="2100" spc="17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can</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be</a:t>
            </a:r>
            <a:r>
              <a:rPr lang="en-US" sz="2100" spc="1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represented</a:t>
            </a:r>
            <a:r>
              <a:rPr lang="en-US" sz="2100" spc="17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by</a:t>
            </a:r>
            <a:r>
              <a:rPr lang="en-US" sz="2100" spc="13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X(Y)n·mH</a:t>
            </a:r>
            <a:r>
              <a:rPr lang="en-US" sz="2100" baseline="-250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2</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a:t>
            </a:r>
            <a:r>
              <a:rPr lang="en-US" sz="2100" spc="-27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(one</a:t>
            </a:r>
            <a:r>
              <a:rPr lang="en-US" sz="2100" spc="5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atom</a:t>
            </a:r>
            <a:r>
              <a:rPr lang="en-US" sz="2100" spc="5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of</a:t>
            </a:r>
            <a:r>
              <a:rPr lang="en-US" sz="2100" spc="2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X,</a:t>
            </a:r>
            <a:r>
              <a:rPr lang="en-US" sz="2100" spc="1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n</a:t>
            </a:r>
            <a:r>
              <a:rPr lang="en-US" sz="2100" spc="4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atoms</a:t>
            </a:r>
            <a:r>
              <a:rPr lang="en-US" sz="2100" spc="4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of</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Y</a:t>
            </a:r>
            <a:r>
              <a:rPr lang="en-US" sz="2100" spc="7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and</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m</a:t>
            </a:r>
            <a:r>
              <a:rPr lang="en-US" sz="2100" spc="2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molecules</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of</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water</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in</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one</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crystal).</a:t>
            </a:r>
            <a:r>
              <a:rPr lang="en-US" sz="2100" spc="2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endParaRPr lang="en-IN" sz="2100" dirty="0">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lnSpc>
                <a:spcPct val="103000"/>
              </a:lnSpc>
              <a:spcBef>
                <a:spcPts val="475"/>
              </a:spcBef>
              <a:buFont typeface="Symbol" panose="05050102010706020507" pitchFamily="18" charset="2"/>
              <a:buChar char=""/>
            </a:pP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When</a:t>
            </a:r>
            <a:r>
              <a:rPr lang="en-US" sz="2100" spc="4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hydrate</a:t>
            </a:r>
            <a:r>
              <a:rPr lang="en-US" sz="2100" spc="4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crystals</a:t>
            </a:r>
            <a:r>
              <a:rPr lang="en-US" sz="2100" dirty="0">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are heated to transition temperature, these crystals release their water of crystallization and</a:t>
            </a:r>
            <a:r>
              <a:rPr lang="en-US" sz="2100" spc="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anhydrous</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salt</a:t>
            </a:r>
            <a:r>
              <a:rPr lang="en-US" sz="2100" spc="12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(hydrates</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without</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water)</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get</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dissolved</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in</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the</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released</a:t>
            </a:r>
            <a:r>
              <a:rPr lang="en-US" sz="2100" spc="125"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latin typeface="Times New Roman" panose="02020603050405020304" pitchFamily="18" charset="0"/>
                <a:ea typeface="Trebuchet MS" panose="020B0603020202020204" pitchFamily="34" charset="0"/>
                <a:cs typeface="Trebuchet MS" panose="020B0603020202020204" pitchFamily="34" charset="0"/>
              </a:rPr>
              <a:t>water.</a:t>
            </a:r>
            <a:endParaRPr lang="en-IN" sz="2100" dirty="0">
              <a:latin typeface="Trebuchet MS" panose="020B0603020202020204" pitchFamily="34" charset="0"/>
              <a:ea typeface="Trebuchet MS" panose="020B0603020202020204" pitchFamily="34" charset="0"/>
              <a:cs typeface="Trebuchet MS" panose="020B0603020202020204" pitchFamily="34" charset="0"/>
            </a:endParaRPr>
          </a:p>
          <a:p>
            <a:pPr marL="342900" marR="278765" indent="-342900" algn="just">
              <a:lnSpc>
                <a:spcPct val="103000"/>
              </a:lnSpc>
              <a:spcBef>
                <a:spcPts val="475"/>
              </a:spcBef>
              <a:buFont typeface="Symbol" panose="05050102010706020507" pitchFamily="18" charset="2"/>
              <a:buChar char=""/>
            </a:pPr>
            <a:r>
              <a:rPr lang="en-US" sz="2100" b="1"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The</a:t>
            </a:r>
            <a:r>
              <a:rPr lang="en-US" sz="2100" b="1" spc="125"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reaction</a:t>
            </a:r>
            <a:r>
              <a:rPr lang="en-US" sz="2100" b="1" spc="125"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is </a:t>
            </a:r>
            <a:r>
              <a:rPr lang="en-US" sz="2100" b="1" spc="-270"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as</a:t>
            </a:r>
            <a:r>
              <a:rPr lang="en-US" sz="2100" b="1" spc="130"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latin typeface="Times New Roman" panose="02020603050405020304" pitchFamily="18" charset="0"/>
                <a:ea typeface="Trebuchet MS" panose="020B0603020202020204" pitchFamily="34" charset="0"/>
                <a:cs typeface="Trebuchet MS" panose="020B0603020202020204" pitchFamily="34" charset="0"/>
              </a:rPr>
              <a:t>follows:</a:t>
            </a:r>
            <a:endParaRPr lang="en-IN" sz="2100" b="1" dirty="0">
              <a:solidFill>
                <a:srgbClr val="FF0000"/>
              </a:solidFill>
              <a:latin typeface="Trebuchet MS" panose="020B0603020202020204" pitchFamily="34" charset="0"/>
              <a:ea typeface="Trebuchet MS" panose="020B0603020202020204" pitchFamily="34" charset="0"/>
              <a:cs typeface="Trebuchet MS" panose="020B0603020202020204" pitchFamily="34" charset="0"/>
            </a:endParaRPr>
          </a:p>
          <a:p>
            <a:pPr marL="342900" marR="278765" lvl="0" indent="-342900" algn="just">
              <a:lnSpc>
                <a:spcPct val="103000"/>
              </a:lnSpc>
              <a:spcBef>
                <a:spcPts val="475"/>
              </a:spcBef>
              <a:buFont typeface="Symbol" panose="05050102010706020507" pitchFamily="18" charset="2"/>
              <a:buChar char=""/>
            </a:pPr>
            <a:endParaRPr lang="en-IN" sz="12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4" name="Picture 3">
            <a:extLst>
              <a:ext uri="{FF2B5EF4-FFF2-40B4-BE49-F238E27FC236}">
                <a16:creationId xmlns:a16="http://schemas.microsoft.com/office/drawing/2014/main" id="{31AD4B1A-59D8-2A01-9095-95AC08C0BD9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057967" y="5921374"/>
            <a:ext cx="5314633" cy="936625"/>
          </a:xfrm>
          <a:prstGeom prst="rect">
            <a:avLst/>
          </a:prstGeom>
        </p:spPr>
      </p:pic>
    </p:spTree>
    <p:extLst>
      <p:ext uri="{BB962C8B-B14F-4D97-AF65-F5344CB8AC3E}">
        <p14:creationId xmlns:p14="http://schemas.microsoft.com/office/powerpoint/2010/main" val="395073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B7E21-8123-4DD5-37BF-E3DCD54790F8}"/>
              </a:ext>
            </a:extLst>
          </p:cNvPr>
          <p:cNvSpPr txBox="1"/>
          <p:nvPr/>
        </p:nvSpPr>
        <p:spPr>
          <a:xfrm>
            <a:off x="-353615" y="0"/>
            <a:ext cx="6093618" cy="461665"/>
          </a:xfrm>
          <a:prstGeom prst="rect">
            <a:avLst/>
          </a:prstGeom>
          <a:noFill/>
        </p:spPr>
        <p:txBody>
          <a:bodyPr wrap="square">
            <a:spAutoFit/>
          </a:bodyPr>
          <a:lstStyle/>
          <a:p>
            <a:pPr marL="800100" lvl="1" indent="-342900">
              <a:buFont typeface="Wingdings" panose="05000000000000000000" pitchFamily="2" charset="2"/>
              <a:buChar char="Ø"/>
            </a:pPr>
            <a:r>
              <a:rPr lang="en-US" sz="2400" b="1" dirty="0">
                <a:solidFill>
                  <a:srgbClr val="0070C0"/>
                </a:solidFill>
                <a:latin typeface="Times New Roman" panose="02020603050405020304" pitchFamily="18" charset="0"/>
                <a:cs typeface="Times New Roman" panose="02020603050405020304" pitchFamily="18" charset="0"/>
              </a:rPr>
              <a:t>Stratified storage:</a:t>
            </a:r>
          </a:p>
        </p:txBody>
      </p:sp>
      <p:pic>
        <p:nvPicPr>
          <p:cNvPr id="2" name="Picture 1">
            <a:extLst>
              <a:ext uri="{FF2B5EF4-FFF2-40B4-BE49-F238E27FC236}">
                <a16:creationId xmlns:a16="http://schemas.microsoft.com/office/drawing/2014/main" id="{B21C3F2C-755D-BB05-F88A-5982430F9DB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7067" t="12399" r="4733"/>
          <a:stretch>
            <a:fillRect/>
          </a:stretch>
        </p:blipFill>
        <p:spPr>
          <a:xfrm>
            <a:off x="7872413" y="1041023"/>
            <a:ext cx="4268390" cy="4131052"/>
          </a:xfrm>
          <a:prstGeom prst="rect">
            <a:avLst/>
          </a:prstGeom>
        </p:spPr>
      </p:pic>
      <p:sp>
        <p:nvSpPr>
          <p:cNvPr id="4" name="TextBox 3">
            <a:extLst>
              <a:ext uri="{FF2B5EF4-FFF2-40B4-BE49-F238E27FC236}">
                <a16:creationId xmlns:a16="http://schemas.microsoft.com/office/drawing/2014/main" id="{0F236BEE-774D-C0C1-835E-B617FD0D2B60}"/>
              </a:ext>
            </a:extLst>
          </p:cNvPr>
          <p:cNvSpPr txBox="1"/>
          <p:nvPr/>
        </p:nvSpPr>
        <p:spPr>
          <a:xfrm>
            <a:off x="8070059" y="5094416"/>
            <a:ext cx="426839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 </a:t>
            </a:r>
            <a:r>
              <a:rPr lang="en-US" sz="2000" b="1" dirty="0">
                <a:latin typeface="Times New Roman" panose="02020603050405020304" pitchFamily="18" charset="0"/>
                <a:ea typeface="Calibri" panose="020F0502020204030204" pitchFamily="34" charset="0"/>
                <a:cs typeface="Times New Roman" panose="02020603050405020304" pitchFamily="18" charset="0"/>
              </a:rPr>
              <a:t>Stratified storage</a:t>
            </a:r>
          </a:p>
        </p:txBody>
      </p:sp>
      <p:sp>
        <p:nvSpPr>
          <p:cNvPr id="6" name="TextBox 5">
            <a:extLst>
              <a:ext uri="{FF2B5EF4-FFF2-40B4-BE49-F238E27FC236}">
                <a16:creationId xmlns:a16="http://schemas.microsoft.com/office/drawing/2014/main" id="{BC2B494D-341E-70D7-11F6-755D06AE6218}"/>
              </a:ext>
            </a:extLst>
          </p:cNvPr>
          <p:cNvSpPr txBox="1"/>
          <p:nvPr/>
        </p:nvSpPr>
        <p:spPr>
          <a:xfrm>
            <a:off x="0" y="461665"/>
            <a:ext cx="7872414" cy="6247864"/>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storage is a type of thermal energy storage where </a:t>
            </a:r>
            <a:r>
              <a:rPr lang="en-US" sz="2000" b="1" dirty="0">
                <a:solidFill>
                  <a:srgbClr val="FF0000"/>
                </a:solidFill>
                <a:latin typeface="Times New Roman" panose="02020603050405020304" pitchFamily="18" charset="0"/>
                <a:cs typeface="Times New Roman" panose="02020603050405020304" pitchFamily="18" charset="0"/>
              </a:rPr>
              <a:t>water is stored in layers (strata) of different temperatures inside a tank.</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storage in solar energy systems refers to the </a:t>
            </a:r>
            <a:r>
              <a:rPr lang="en-US" sz="2000" b="1" dirty="0">
                <a:solidFill>
                  <a:srgbClr val="FF0000"/>
                </a:solidFill>
                <a:latin typeface="Times New Roman" panose="02020603050405020304" pitchFamily="18" charset="0"/>
                <a:cs typeface="Times New Roman" panose="02020603050405020304" pitchFamily="18" charset="0"/>
              </a:rPr>
              <a:t>technique of storing heated fluid (like water) in layers </a:t>
            </a:r>
            <a:r>
              <a:rPr lang="en-US" sz="2000" dirty="0">
                <a:latin typeface="Times New Roman" panose="02020603050405020304" pitchFamily="18" charset="0"/>
                <a:cs typeface="Times New Roman" panose="02020603050405020304" pitchFamily="18" charset="0"/>
              </a:rPr>
              <a:t>based on temperature, with warmer layers on top and cooler layers at the bottom.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approach maximizes the efficiency of solar collectors and the utilization of stored heat.</a:t>
            </a:r>
          </a:p>
          <a:p>
            <a:pPr marL="342900" indent="-342900" algn="just">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Working:</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Solar collectors:</a:t>
            </a:r>
            <a:r>
              <a:rPr lang="en-US" sz="2000" dirty="0">
                <a:latin typeface="Times New Roman" panose="02020603050405020304" pitchFamily="18" charset="0"/>
                <a:cs typeface="Times New Roman" panose="02020603050405020304" pitchFamily="18" charset="0"/>
              </a:rPr>
              <a:t> Devices that </a:t>
            </a:r>
            <a:r>
              <a:rPr lang="en-US" sz="2000" b="1" dirty="0">
                <a:solidFill>
                  <a:srgbClr val="FF0000"/>
                </a:solidFill>
                <a:latin typeface="Times New Roman" panose="02020603050405020304" pitchFamily="18" charset="0"/>
                <a:cs typeface="Times New Roman" panose="02020603050405020304" pitchFamily="18" charset="0"/>
              </a:rPr>
              <a:t>capture solar energy </a:t>
            </a:r>
            <a:r>
              <a:rPr lang="en-US" sz="2000" dirty="0">
                <a:latin typeface="Times New Roman" panose="02020603050405020304" pitchFamily="18" charset="0"/>
                <a:cs typeface="Times New Roman" panose="02020603050405020304" pitchFamily="18" charset="0"/>
              </a:rPr>
              <a:t>and heat a fluid (e.g., water).</a:t>
            </a:r>
          </a:p>
          <a:p>
            <a:pPr marL="342900" indent="-342900" algn="just" fontAlgn="ct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Storage tank:</a:t>
            </a:r>
            <a:r>
              <a:rPr lang="en-US" sz="2000" dirty="0">
                <a:latin typeface="Times New Roman" panose="02020603050405020304" pitchFamily="18" charset="0"/>
                <a:cs typeface="Times New Roman" panose="02020603050405020304" pitchFamily="18" charset="0"/>
              </a:rPr>
              <a:t> A container that </a:t>
            </a:r>
            <a:r>
              <a:rPr lang="en-US" sz="2000" b="1" dirty="0">
                <a:solidFill>
                  <a:srgbClr val="FF0000"/>
                </a:solidFill>
                <a:latin typeface="Times New Roman" panose="02020603050405020304" pitchFamily="18" charset="0"/>
                <a:cs typeface="Times New Roman" panose="02020603050405020304" pitchFamily="18" charset="0"/>
              </a:rPr>
              <a:t>holds </a:t>
            </a:r>
            <a:r>
              <a:rPr lang="en-US" sz="2000" dirty="0">
                <a:latin typeface="Times New Roman" panose="02020603050405020304" pitchFamily="18" charset="0"/>
                <a:cs typeface="Times New Roman" panose="02020603050405020304" pitchFamily="18" charset="0"/>
              </a:rPr>
              <a:t>the heated fluid for later use. </a:t>
            </a:r>
          </a:p>
          <a:p>
            <a:pPr marL="342900" indent="-342900" algn="just" fontAlgn="ct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Charging: </a:t>
            </a:r>
            <a:r>
              <a:rPr lang="en-US" sz="2000" dirty="0">
                <a:latin typeface="Times New Roman" panose="02020603050405020304" pitchFamily="18" charset="0"/>
                <a:cs typeface="Times New Roman" panose="02020603050405020304" pitchFamily="18" charset="0"/>
              </a:rPr>
              <a:t>When solar energy heats the fluid, </a:t>
            </a:r>
            <a:r>
              <a:rPr lang="en-US" sz="2000" b="1" dirty="0">
                <a:solidFill>
                  <a:srgbClr val="FF0000"/>
                </a:solidFill>
                <a:latin typeface="Times New Roman" panose="02020603050405020304" pitchFamily="18" charset="0"/>
                <a:cs typeface="Times New Roman" panose="02020603050405020304" pitchFamily="18" charset="0"/>
              </a:rPr>
              <a:t>the warmer fluid is directed to the top </a:t>
            </a:r>
            <a:r>
              <a:rPr lang="en-US" sz="2000" dirty="0">
                <a:latin typeface="Times New Roman" panose="02020603050405020304" pitchFamily="18" charset="0"/>
                <a:cs typeface="Times New Roman" panose="02020603050405020304" pitchFamily="18" charset="0"/>
              </a:rPr>
              <a:t>of the storage tank, while </a:t>
            </a:r>
            <a:r>
              <a:rPr lang="en-US" sz="2000" b="1" dirty="0">
                <a:solidFill>
                  <a:srgbClr val="FF0000"/>
                </a:solidFill>
                <a:latin typeface="Times New Roman" panose="02020603050405020304" pitchFamily="18" charset="0"/>
                <a:cs typeface="Times New Roman" panose="02020603050405020304" pitchFamily="18" charset="0"/>
              </a:rPr>
              <a:t>cooler fluid is drawn from the bottom </a:t>
            </a:r>
            <a:r>
              <a:rPr lang="en-US" sz="2000" dirty="0">
                <a:latin typeface="Times New Roman" panose="02020603050405020304" pitchFamily="18" charset="0"/>
                <a:cs typeface="Times New Roman" panose="02020603050405020304" pitchFamily="18" charset="0"/>
              </a:rPr>
              <a:t>for heating.</a:t>
            </a:r>
          </a:p>
          <a:p>
            <a:pPr marL="342900" indent="-342900" algn="just" fontAlgn="ct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Discharging: </a:t>
            </a:r>
            <a:r>
              <a:rPr lang="en-US" sz="2000" dirty="0">
                <a:latin typeface="Times New Roman" panose="02020603050405020304" pitchFamily="18" charset="0"/>
                <a:cs typeface="Times New Roman" panose="02020603050405020304" pitchFamily="18" charset="0"/>
              </a:rPr>
              <a:t>When heat is needed, </a:t>
            </a:r>
            <a:r>
              <a:rPr lang="en-US" sz="2000" b="1" dirty="0">
                <a:solidFill>
                  <a:srgbClr val="FF0000"/>
                </a:solidFill>
                <a:latin typeface="Times New Roman" panose="02020603050405020304" pitchFamily="18" charset="0"/>
                <a:cs typeface="Times New Roman" panose="02020603050405020304" pitchFamily="18" charset="0"/>
              </a:rPr>
              <a:t>the warmer fluid is drawn from the top of the tank for use</a:t>
            </a:r>
            <a:r>
              <a:rPr lang="en-US" sz="2000" dirty="0">
                <a:latin typeface="Times New Roman" panose="02020603050405020304" pitchFamily="18" charset="0"/>
                <a:cs typeface="Times New Roman" panose="02020603050405020304" pitchFamily="18" charset="0"/>
              </a:rPr>
              <a:t>, while cooler fluid is returned to the bottom. </a:t>
            </a: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Thermal Stratification:</a:t>
            </a:r>
            <a:r>
              <a:rPr lang="en-US" sz="2000" dirty="0">
                <a:latin typeface="Times New Roman" panose="02020603050405020304" pitchFamily="18" charset="0"/>
                <a:cs typeface="Times New Roman" panose="02020603050405020304" pitchFamily="18" charset="0"/>
              </a:rPr>
              <a:t> The natural tendency of fluids to </a:t>
            </a:r>
            <a:r>
              <a:rPr lang="en-US" sz="2000" b="1" dirty="0">
                <a:solidFill>
                  <a:srgbClr val="FF0000"/>
                </a:solidFill>
                <a:latin typeface="Times New Roman" panose="02020603050405020304" pitchFamily="18" charset="0"/>
                <a:cs typeface="Times New Roman" panose="02020603050405020304" pitchFamily="18" charset="0"/>
              </a:rPr>
              <a:t>separate into layers </a:t>
            </a:r>
            <a:r>
              <a:rPr lang="en-US" sz="2000" dirty="0">
                <a:latin typeface="Times New Roman" panose="02020603050405020304" pitchFamily="18" charset="0"/>
                <a:cs typeface="Times New Roman" panose="02020603050405020304" pitchFamily="18" charset="0"/>
              </a:rPr>
              <a:t>based on temperature. </a:t>
            </a:r>
            <a:r>
              <a:rPr lang="en-US" sz="2000" b="1" dirty="0">
                <a:solidFill>
                  <a:srgbClr val="FF0000"/>
                </a:solidFill>
                <a:latin typeface="Times New Roman" panose="02020603050405020304" pitchFamily="18" charset="0"/>
                <a:cs typeface="Times New Roman" panose="02020603050405020304" pitchFamily="18" charset="0"/>
              </a:rPr>
              <a:t>Warmer, less dense fluids tend to rise, while cooler, denser fluids sink.</a:t>
            </a:r>
          </a:p>
        </p:txBody>
      </p:sp>
    </p:spTree>
    <p:extLst>
      <p:ext uri="{BB962C8B-B14F-4D97-AF65-F5344CB8AC3E}">
        <p14:creationId xmlns:p14="http://schemas.microsoft.com/office/powerpoint/2010/main" val="225893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0AAB05-6B9B-06E0-F01D-A790415D2EC1}"/>
              </a:ext>
            </a:extLst>
          </p:cNvPr>
          <p:cNvSpPr txBox="1"/>
          <p:nvPr/>
        </p:nvSpPr>
        <p:spPr>
          <a:xfrm>
            <a:off x="2383" y="0"/>
            <a:ext cx="7755730" cy="7514878"/>
          </a:xfrm>
          <a:prstGeom prst="rect">
            <a:avLst/>
          </a:prstGeom>
          <a:noFill/>
        </p:spPr>
        <p:txBody>
          <a:bodyPr wrap="square">
            <a:spAutoFit/>
          </a:bodyPr>
          <a:lstStyle/>
          <a:p>
            <a:pPr marL="342900" indent="-342900" algn="just">
              <a:buFont typeface="Wingdings" panose="05000000000000000000" pitchFamily="2" charset="2"/>
              <a:buChar char="Ø"/>
            </a:pPr>
            <a:r>
              <a:rPr lang="en-US" sz="2400" b="1" i="0" u="none" strike="noStrike" baseline="0" dirty="0">
                <a:solidFill>
                  <a:srgbClr val="0070C0"/>
                </a:solidFill>
                <a:latin typeface="Times New Roman" panose="02020603050405020304" pitchFamily="18" charset="0"/>
                <a:cs typeface="Times New Roman" panose="02020603050405020304" pitchFamily="18" charset="0"/>
              </a:rPr>
              <a:t>Solar Ponds:</a:t>
            </a:r>
          </a:p>
          <a:p>
            <a:pPr marL="342900" lvl="0" indent="-342900" algn="just">
              <a:spcAft>
                <a:spcPts val="700"/>
              </a:spcAft>
              <a:buFont typeface="Wingdings" panose="05000000000000000000" pitchFamily="2" charset="2"/>
              <a:buChar char=""/>
              <a:tabLst>
                <a:tab pos="457200" algn="l"/>
              </a:tabLst>
            </a:pPr>
            <a:r>
              <a:rPr lang="en-US" sz="19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Principle</a:t>
            </a:r>
            <a:r>
              <a:rPr lang="en-US" sz="19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9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700"/>
              </a:spcAft>
              <a:buFont typeface="Arial" panose="020B0604020202020204" pitchFamily="34" charset="0"/>
              <a:buChar char="•"/>
              <a:tabLst>
                <a:tab pos="914400" algn="l"/>
              </a:tabLs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In ordinary pond, when water is heated up by the sun rays, the heated water rises to the top of the pond.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700"/>
              </a:spcAft>
              <a:buFont typeface="Arial" panose="020B0604020202020204" pitchFamily="34" charset="0"/>
              <a:buChar char="•"/>
              <a:tabLst>
                <a:tab pos="914400" algn="l"/>
              </a:tabLs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hot water loses heat to the atmosphere, and so the net temperature at the top of the pond remains nearly at atmospheric temperature.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700"/>
              </a:spcAft>
              <a:buFont typeface="Arial" panose="020B0604020202020204" pitchFamily="34" charset="0"/>
              <a:buChar char="•"/>
              <a:tabLst>
                <a:tab pos="91440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solar pond technology ensures that heated brine water remains at the bottom of the pond due to more brine concentration and density in it.</a:t>
            </a:r>
          </a:p>
          <a:p>
            <a:pPr marL="342900" indent="-342900" algn="just">
              <a:spcAft>
                <a:spcPts val="700"/>
              </a:spcAft>
              <a:buFont typeface="Wingdings" panose="05000000000000000000" pitchFamily="2" charset="2"/>
              <a:buChar char=""/>
              <a:tabLst>
                <a:tab pos="457200" algn="l"/>
              </a:tabLst>
            </a:pPr>
            <a:r>
              <a:rPr lang="en-US" sz="19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Construction and working:</a:t>
            </a:r>
            <a:endParaRPr lang="en-IN" sz="19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700"/>
              </a:spcAft>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It consists of a large size brine pond (depth of about l m) which has </a:t>
            </a: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salt concentration gradient.</a:t>
            </a:r>
            <a:endParaRPr lang="en-IN"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700"/>
              </a:spcAft>
              <a:buFont typeface="Arial" panose="020B0604020202020204" pitchFamily="34" charset="0"/>
              <a:buChar char="•"/>
              <a:tabLst>
                <a:tab pos="914400" algn="l"/>
              </a:tabLs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 solar pond has three zones as shown in figure.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700"/>
              </a:spcAft>
              <a:buFont typeface="Arial" panose="020B0604020202020204" pitchFamily="34" charset="0"/>
              <a:buChar char="•"/>
              <a:tabLst>
                <a:tab pos="91440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top zone </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is surface zone which has the </a:t>
            </a: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least salt content </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and its temperature is the atmospheric temperature.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700"/>
              </a:spcAft>
              <a:buFont typeface="Arial" panose="020B0604020202020204" pitchFamily="34" charset="0"/>
              <a:buChar char="•"/>
              <a:tabLst>
                <a:tab pos="91440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bottom zone has the maximum salt content and it has a high temperature (70–85°C). </a:t>
            </a:r>
            <a:endParaRPr lang="en-IN"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700"/>
              </a:spcAft>
              <a:buFont typeface="Arial" panose="020B0604020202020204" pitchFamily="34" charset="0"/>
              <a:buChar char="•"/>
              <a:tabLst>
                <a:tab pos="91440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This is the zone that collects and stores the solar energy as heat energy.</a:t>
            </a:r>
            <a:endParaRPr lang="en-IN"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700"/>
              </a:spcAft>
              <a:buFont typeface="Arial" panose="020B0604020202020204" pitchFamily="34" charset="0"/>
              <a:buChar char="•"/>
              <a:tabLst>
                <a:tab pos="457200" algn="l"/>
                <a:tab pos="914400" algn="l"/>
              </a:tabLs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In between these two zones there is the gradient </a:t>
            </a: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non-convective zone.</a:t>
            </a:r>
            <a:endParaRPr lang="en-IN"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endParaRPr lang="en-US" sz="2400" b="1" i="0" u="none" strike="noStrike" baseline="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AC43E9D-164E-4581-F281-15A581FA2273}"/>
              </a:ext>
            </a:extLst>
          </p:cNvPr>
          <p:cNvPicPr>
            <a:picLocks noChangeAspect="1"/>
          </p:cNvPicPr>
          <p:nvPr/>
        </p:nvPicPr>
        <p:blipFill>
          <a:blip r:embed="rId2"/>
          <a:stretch>
            <a:fillRect/>
          </a:stretch>
        </p:blipFill>
        <p:spPr>
          <a:xfrm>
            <a:off x="7758112" y="85725"/>
            <a:ext cx="4431505" cy="2471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95F88B37-0D02-54AF-73B8-6F4A664BAA9E}"/>
              </a:ext>
            </a:extLst>
          </p:cNvPr>
          <p:cNvPicPr>
            <a:picLocks noChangeAspect="1"/>
          </p:cNvPicPr>
          <p:nvPr/>
        </p:nvPicPr>
        <p:blipFill rotWithShape="1">
          <a:blip r:embed="rId3"/>
          <a:srcRect l="11244" t="1908" r="5049" b="4581"/>
          <a:stretch/>
        </p:blipFill>
        <p:spPr>
          <a:xfrm>
            <a:off x="7758111" y="2771774"/>
            <a:ext cx="4431506" cy="3914775"/>
          </a:xfrm>
          <a:prstGeom prst="rect">
            <a:avLst/>
          </a:prstGeom>
        </p:spPr>
      </p:pic>
    </p:spTree>
    <p:extLst>
      <p:ext uri="{BB962C8B-B14F-4D97-AF65-F5344CB8AC3E}">
        <p14:creationId xmlns:p14="http://schemas.microsoft.com/office/powerpoint/2010/main" val="400050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6EB99-91D2-5E08-A420-C41B17EE6825}"/>
              </a:ext>
            </a:extLst>
          </p:cNvPr>
          <p:cNvSpPr txBox="1"/>
          <p:nvPr/>
        </p:nvSpPr>
        <p:spPr>
          <a:xfrm>
            <a:off x="160734" y="109835"/>
            <a:ext cx="12031265" cy="6113597"/>
          </a:xfrm>
          <a:prstGeom prst="rect">
            <a:avLst/>
          </a:prstGeom>
          <a:noFill/>
        </p:spPr>
        <p:txBody>
          <a:bodyPr wrap="square">
            <a:spAutoFit/>
          </a:bodyPr>
          <a:lstStyle/>
          <a:p>
            <a:pPr marL="342900" indent="-342900" algn="just">
              <a:spcAft>
                <a:spcPts val="800"/>
              </a:spcAft>
              <a:buFont typeface="Wingdings" panose="05000000000000000000" pitchFamily="2" charset="2"/>
              <a:buChar char=""/>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Solar energy conversion into heat:</a:t>
            </a:r>
          </a:p>
          <a:p>
            <a:pPr marL="342900" indent="-342900" algn="just">
              <a:buFont typeface="Arial" panose="020B0604020202020204" pitchFamily="34" charset="0"/>
              <a:buChar char="•"/>
            </a:pPr>
            <a:r>
              <a:rPr lang="en-US" sz="2400" b="1" dirty="0">
                <a:solidFill>
                  <a:srgbClr val="FF0000"/>
                </a:solidFill>
                <a:highlight>
                  <a:srgbClr val="FFFFFF"/>
                </a:highlight>
                <a:latin typeface="Times New Roman" panose="02020603050405020304" pitchFamily="18" charset="0"/>
                <a:cs typeface="Times New Roman" panose="02020603050405020304" pitchFamily="18" charset="0"/>
              </a:rPr>
              <a:t>Solar energy can be converted into heat using a variety of devices and technologies, including collectors,</a:t>
            </a: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 solar cookers, solar thermal panels, and concentrated solar power etc.</a:t>
            </a:r>
          </a:p>
          <a:p>
            <a:pPr marL="342900" indent="-342900" algn="just">
              <a:buFont typeface="Arial" panose="020B0604020202020204" pitchFamily="34" charset="0"/>
              <a:buChar char="•"/>
            </a:pP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The solar energy conversion into heat by solar collectors was mentioned below.</a:t>
            </a:r>
          </a:p>
          <a:p>
            <a:pPr marL="342900" marR="281305" lvl="0" indent="-342900" algn="just">
              <a:lnSpc>
                <a:spcPct val="103000"/>
              </a:lnSpc>
              <a:spcBef>
                <a:spcPts val="150"/>
              </a:spcBef>
              <a:spcAft>
                <a:spcPts val="0"/>
              </a:spcAft>
              <a:buClr>
                <a:srgbClr val="0070C0"/>
              </a:buClr>
              <a:buFont typeface="Wingdings" panose="05000000000000000000" pitchFamily="2" charset="2"/>
              <a:buChar char=""/>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Solar collectors:</a:t>
            </a:r>
            <a:endParaRPr lang="en-IN"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342900" marR="281305" lvl="0" indent="-342900" algn="just">
              <a:lnSpc>
                <a:spcPct val="103000"/>
              </a:lnSpc>
              <a:spcBef>
                <a:spcPts val="150"/>
              </a:spcBef>
              <a:spcAft>
                <a:spcPts val="0"/>
              </a:spcAft>
              <a:buFont typeface="Symbol" panose="05050102010706020507" pitchFamily="18" charset="2"/>
              <a:buChar char=""/>
            </a:pP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Solar energy reaching earth’s surface has small intensity of about 5–7.5 kWh/</a:t>
            </a:r>
            <a:r>
              <a:rPr lang="en-US" sz="2400" kern="1200" dirty="0">
                <a:solidFill>
                  <a:srgbClr val="00201A"/>
                </a:solidFill>
                <a:effectLst/>
                <a:highlight>
                  <a:srgbClr val="FFFFFF"/>
                </a:highlight>
                <a:latin typeface="Times New Roman" panose="02020603050405020304" pitchFamily="18" charset="0"/>
                <a:ea typeface="DengXian" panose="02010600030101010101" pitchFamily="2" charset="-122"/>
              </a:rPr>
              <a:t> m</a:t>
            </a:r>
            <a:r>
              <a:rPr lang="en-US" sz="2400" kern="1200" baseline="30000" dirty="0">
                <a:solidFill>
                  <a:srgbClr val="00201A"/>
                </a:solidFill>
                <a:effectLst/>
                <a:highlight>
                  <a:srgbClr val="FFFFFF"/>
                </a:highlight>
                <a:latin typeface="Times New Roman" panose="02020603050405020304" pitchFamily="18" charset="0"/>
                <a:ea typeface="DengXian" panose="02010600030101010101" pitchFamily="2" charset="-122"/>
              </a:rPr>
              <a:t>2</a:t>
            </a: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a:t>
            </a:r>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a:p>
            <a:pPr marL="342900" marR="281305" lvl="0" indent="-342900" algn="just">
              <a:lnSpc>
                <a:spcPct val="103000"/>
              </a:lnSpc>
              <a:spcBef>
                <a:spcPts val="150"/>
              </a:spcBef>
              <a:spcAft>
                <a:spcPts val="0"/>
              </a:spcAft>
              <a:buFont typeface="Symbol" panose="05050102010706020507" pitchFamily="18" charset="2"/>
              <a:buChar char=""/>
            </a:pPr>
            <a:r>
              <a:rPr lang="en-US" sz="2400" b="1" dirty="0">
                <a:solidFill>
                  <a:srgbClr val="FF0000"/>
                </a:solidFill>
                <a:highlight>
                  <a:srgbClr val="FFFFFF"/>
                </a:highlight>
                <a:latin typeface="Times New Roman" panose="02020603050405020304" pitchFamily="18" charset="0"/>
                <a:cs typeface="Times New Roman" panose="02020603050405020304" pitchFamily="18" charset="0"/>
              </a:rPr>
              <a:t>Solar collector is a device for collecting solar radiation and then transferring the absorbed energy to a fluid passing through it. </a:t>
            </a:r>
            <a:endParaRPr lang="en-IN" sz="2400" b="1" dirty="0">
              <a:solidFill>
                <a:srgbClr val="FF0000"/>
              </a:solidFill>
              <a:highlight>
                <a:srgbClr val="FFFFFF"/>
              </a:highlight>
              <a:latin typeface="Times New Roman" panose="02020603050405020304" pitchFamily="18" charset="0"/>
              <a:cs typeface="Times New Roman" panose="02020603050405020304" pitchFamily="18" charset="0"/>
            </a:endParaRPr>
          </a:p>
          <a:p>
            <a:pPr marL="342900" marR="281305" lvl="0" indent="-342900" algn="just">
              <a:lnSpc>
                <a:spcPct val="103000"/>
              </a:lnSpc>
              <a:spcBef>
                <a:spcPts val="150"/>
              </a:spcBef>
              <a:spcAft>
                <a:spcPts val="0"/>
              </a:spcAft>
              <a:buFont typeface="Symbol" panose="05050102010706020507" pitchFamily="18" charset="2"/>
              <a:buChar char=""/>
            </a:pP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A solar collector absorbs solar energy in the form of heat and simultaneously transfers this heat to a fluid so that the heat can be transported by the fluid. </a:t>
            </a:r>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a:p>
            <a:pPr marL="342900" marR="281305" lvl="0" indent="-342900" algn="just">
              <a:lnSpc>
                <a:spcPct val="103000"/>
              </a:lnSpc>
              <a:spcBef>
                <a:spcPts val="150"/>
              </a:spcBef>
              <a:spcAft>
                <a:spcPts val="0"/>
              </a:spcAft>
              <a:buFont typeface="Symbol" panose="05050102010706020507" pitchFamily="18" charset="2"/>
              <a:buChar char=""/>
            </a:pPr>
            <a:r>
              <a:rPr lang="en-US" sz="2400" b="1" dirty="0">
                <a:solidFill>
                  <a:srgbClr val="FF0000"/>
                </a:solidFill>
                <a:highlight>
                  <a:srgbClr val="FFFFFF"/>
                </a:highlight>
                <a:latin typeface="Times New Roman" panose="02020603050405020304" pitchFamily="18" charset="0"/>
                <a:cs typeface="Times New Roman" panose="02020603050405020304" pitchFamily="18" charset="0"/>
              </a:rPr>
              <a:t>The transport fluid takes this transferred heat from the collector and delivers it to a thermal storage tank.</a:t>
            </a:r>
            <a:endParaRPr lang="en-IN" sz="2400" b="1" dirty="0">
              <a:solidFill>
                <a:srgbClr val="FF0000"/>
              </a:solidFill>
              <a:highlight>
                <a:srgbClr val="FFFFFF"/>
              </a:highlight>
              <a:latin typeface="Times New Roman" panose="02020603050405020304" pitchFamily="18" charset="0"/>
              <a:cs typeface="Times New Roman" panose="02020603050405020304" pitchFamily="18" charset="0"/>
            </a:endParaRPr>
          </a:p>
          <a:p>
            <a:pPr marL="342900" marR="281305" lvl="0" indent="-342900" algn="just">
              <a:lnSpc>
                <a:spcPct val="103000"/>
              </a:lnSpc>
              <a:spcBef>
                <a:spcPts val="150"/>
              </a:spcBef>
              <a:spcAft>
                <a:spcPts val="0"/>
              </a:spcAft>
              <a:buFont typeface="Symbol" panose="05050102010706020507" pitchFamily="18" charset="2"/>
              <a:buChar char=""/>
            </a:pPr>
            <a:r>
              <a:rPr lang="en-US" sz="2400" dirty="0">
                <a:solidFill>
                  <a:srgbClr val="00201A"/>
                </a:solidFill>
                <a:highlight>
                  <a:srgbClr val="FFFFFF"/>
                </a:highlight>
                <a:latin typeface="Times New Roman" panose="02020603050405020304" pitchFamily="18" charset="0"/>
                <a:cs typeface="Times New Roman" panose="02020603050405020304" pitchFamily="18" charset="0"/>
              </a:rPr>
              <a:t>Hence, solar collector is essential and it forms the first basic unit in a solar thermal system.</a:t>
            </a:r>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solidFill>
                <a:srgbClr val="00201A"/>
              </a:solidFill>
              <a:highlight>
                <a:srgbClr val="FFFFFF"/>
              </a:highlight>
              <a:latin typeface="Times New Roman" panose="02020603050405020304" pitchFamily="18" charset="0"/>
              <a:cs typeface="Times New Roman" panose="02020603050405020304" pitchFamily="18" charset="0"/>
            </a:endParaRPr>
          </a:p>
          <a:p>
            <a:pPr algn="just"/>
            <a:endParaRPr lang="en-IN" sz="2400" dirty="0">
              <a:solidFill>
                <a:srgbClr val="00201A"/>
              </a:solidFill>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36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A209D8-922B-F8D5-D8CE-4228AEA7F679}"/>
              </a:ext>
            </a:extLst>
          </p:cNvPr>
          <p:cNvSpPr txBox="1"/>
          <p:nvPr/>
        </p:nvSpPr>
        <p:spPr>
          <a:xfrm>
            <a:off x="2382" y="132003"/>
            <a:ext cx="12189618" cy="7277441"/>
          </a:xfrm>
          <a:prstGeom prst="rect">
            <a:avLst/>
          </a:prstGeom>
          <a:noFill/>
        </p:spPr>
        <p:txBody>
          <a:bodyPr wrap="square">
            <a:spAutoFit/>
          </a:bodyPr>
          <a:lstStyle/>
          <a:p>
            <a:pPr marL="171450" lvl="0" indent="-171450" algn="just">
              <a:lnSpc>
                <a:spcPct val="107000"/>
              </a:lnSpc>
              <a:buFont typeface="Wingdings" panose="05000000000000000000" pitchFamily="2" charset="2"/>
              <a:buChar char="Ø"/>
            </a:pPr>
            <a:r>
              <a:rPr lang="en-US" sz="2800" b="1" i="0" u="none" strike="noStrike" baseline="0" dirty="0">
                <a:solidFill>
                  <a:srgbClr val="0070C0"/>
                </a:solidFill>
                <a:latin typeface="Times New Roman" panose="02020603050405020304" pitchFamily="18" charset="0"/>
                <a:cs typeface="Times New Roman" panose="02020603050405020304" pitchFamily="18" charset="0"/>
              </a:rPr>
              <a:t>Solar water Heating:</a:t>
            </a:r>
          </a:p>
          <a:p>
            <a:pPr marL="171450" lvl="0" indent="-171450" algn="just">
              <a:lnSpc>
                <a:spcPct val="107000"/>
              </a:lnSpc>
              <a:buFont typeface="Wingdings" panose="05000000000000000000" pitchFamily="2" charset="2"/>
              <a:buChar char="Ø"/>
            </a:pPr>
            <a:endParaRPr lang="en-US" sz="2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lvl="0" indent="-171450" algn="just">
              <a:lnSpc>
                <a:spcPct val="107000"/>
              </a:lnSpc>
              <a:buFont typeface="Wingdings" panose="05000000000000000000" pitchFamily="2" charset="2"/>
              <a:buChar char="Ø"/>
            </a:pPr>
            <a:endPar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171450" lvl="0" indent="-171450" algn="just">
              <a:lnSpc>
                <a:spcPct val="107000"/>
              </a:lnSpc>
              <a:buFont typeface="Wingdings" panose="05000000000000000000" pitchFamily="2" charset="2"/>
              <a:buChar char="Ø"/>
            </a:pPr>
            <a:endPar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171450" lvl="0" indent="-171450" algn="ctr">
              <a:lnSpc>
                <a:spcPct val="107000"/>
              </a:lnSpc>
              <a:buFont typeface="Wingdings" panose="05000000000000000000" pitchFamily="2" charset="2"/>
              <a:buChar char="Ø"/>
            </a:pPr>
            <a:endPar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171450" lvl="0" indent="-171450" algn="ctr">
              <a:lnSpc>
                <a:spcPct val="107000"/>
              </a:lnSpc>
              <a:buFont typeface="Wingdings" panose="05000000000000000000" pitchFamily="2" charset="2"/>
              <a:buChar char="Ø"/>
            </a:pPr>
            <a:endPar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Fig: Small</a:t>
            </a:r>
            <a:r>
              <a:rPr lang="en-IN" sz="1800" b="1" spc="3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capacity</a:t>
            </a:r>
            <a:r>
              <a:rPr lang="en-IN" sz="1800" b="1" spc="6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water</a:t>
            </a:r>
            <a:r>
              <a:rPr lang="en-IN" sz="1800" b="1" spc="6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heating</a:t>
            </a:r>
            <a:r>
              <a:rPr lang="en-IN" sz="1800" b="1" spc="6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r>
              <a:rPr lang="en-IN" sz="1800" b="1" spc="7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with</a:t>
            </a:r>
            <a:r>
              <a:rPr lang="en-IN" sz="1800" b="1" spc="6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natural</a:t>
            </a:r>
            <a:r>
              <a:rPr lang="en-IN" sz="1800" b="1" spc="6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circulation</a:t>
            </a:r>
            <a:endPar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It has </a:t>
            </a:r>
            <a:r>
              <a:rPr lang="en-US" sz="2000" b="1" dirty="0">
                <a:solidFill>
                  <a:srgbClr val="FF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two main components </a:t>
            </a: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which include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600200" lvl="3" indent="-228600" algn="just">
              <a:lnSpc>
                <a:spcPct val="107000"/>
              </a:lnSpc>
              <a:spcAft>
                <a:spcPts val="800"/>
              </a:spcAft>
              <a:buFont typeface="+mj-lt"/>
              <a:buAutoNum type="romanLcPeriod"/>
              <a:tabLst>
                <a:tab pos="1828800" algn="l"/>
              </a:tabLst>
            </a:pPr>
            <a:r>
              <a:rPr lang="en-US" sz="2000" b="1" dirty="0">
                <a:solidFill>
                  <a:srgbClr val="FF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Flat plate collector </a:t>
            </a: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to convert solar radiation into heat energy and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600200" lvl="3" indent="-228600" algn="just">
              <a:lnSpc>
                <a:spcPct val="107000"/>
              </a:lnSpc>
              <a:spcAft>
                <a:spcPts val="800"/>
              </a:spcAft>
              <a:buFont typeface="+mj-lt"/>
              <a:buAutoNum type="romanLcPeriod"/>
              <a:tabLst>
                <a:tab pos="1828800" algn="l"/>
              </a:tabLst>
            </a:pPr>
            <a:r>
              <a:rPr lang="en-US" sz="2000" b="1" dirty="0">
                <a:solidFill>
                  <a:srgbClr val="FF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Water storage tank </a:t>
            </a: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to store hot water.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The tank is located above the level of collector.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000" b="1" dirty="0">
                <a:solidFill>
                  <a:srgbClr val="FF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Heat is transferred to the water in the solar collector </a:t>
            </a: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and hot water rises to flow in the water tank.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000" b="1" dirty="0">
                <a:solidFill>
                  <a:srgbClr val="FF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The hot water enters the top of the water tank </a:t>
            </a: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and cold water from the water tank moves out from the bottom of the tank so as to enter the inlet of the collector.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000" b="1" dirty="0">
                <a:solidFill>
                  <a:srgbClr val="FF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The hot water for use is withdrawn from the top of tank, </a:t>
            </a:r>
            <a:r>
              <a:rPr lang="en-US" sz="2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which is replaced by cold water entering at the bottom of the tank. </a:t>
            </a:r>
            <a:endParaRPr lang="en-IN" sz="20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71450" lvl="0" indent="-171450" algn="just">
              <a:lnSpc>
                <a:spcPct val="107000"/>
              </a:lnSpc>
              <a:buFont typeface="Wingdings" panose="05000000000000000000" pitchFamily="2" charset="2"/>
              <a:buChar char="Ø"/>
            </a:pPr>
            <a:endParaRPr lang="en-IN" sz="2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A15245-0DF2-3264-043C-7EF95803DA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2273"/>
          <a:stretch/>
        </p:blipFill>
        <p:spPr bwMode="auto">
          <a:xfrm>
            <a:off x="4202113" y="132003"/>
            <a:ext cx="4902200" cy="2667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3978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51B135-D15C-6B43-80D9-E05A02AF7720}"/>
              </a:ext>
            </a:extLst>
          </p:cNvPr>
          <p:cNvSpPr txBox="1"/>
          <p:nvPr/>
        </p:nvSpPr>
        <p:spPr>
          <a:xfrm>
            <a:off x="0" y="0"/>
            <a:ext cx="12192000" cy="3026598"/>
          </a:xfrm>
          <a:prstGeom prst="rect">
            <a:avLst/>
          </a:prstGeom>
          <a:noFill/>
        </p:spPr>
        <p:txBody>
          <a:bodyPr wrap="square">
            <a:spAutoFit/>
          </a:bodyPr>
          <a:lstStyle/>
          <a:p>
            <a:pPr marL="457200" indent="-457200" algn="just">
              <a:lnSpc>
                <a:spcPct val="107000"/>
              </a:lnSpc>
              <a:buClr>
                <a:srgbClr val="0070C0"/>
              </a:buClr>
              <a:buSzPct val="120000"/>
              <a:buFont typeface="Wingdings" panose="05000000000000000000" pitchFamily="2" charset="2"/>
              <a:buChar char="Ø"/>
            </a:pPr>
            <a:r>
              <a:rPr lang="en-IN" sz="2800" b="1" dirty="0">
                <a:solidFill>
                  <a:srgbClr val="0070C0"/>
                </a:solidFill>
                <a:latin typeface="Times New Roman" panose="02020603050405020304" pitchFamily="18" charset="0"/>
                <a:cs typeface="Times New Roman" panose="02020603050405020304" pitchFamily="18" charset="0"/>
              </a:rPr>
              <a:t>Space heating:</a:t>
            </a:r>
          </a:p>
          <a:p>
            <a:pPr marL="342900" lvl="0" indent="-342900" algn="just" fontAlgn="t">
              <a:lnSpc>
                <a:spcPct val="107000"/>
              </a:lnSpc>
              <a:spcAft>
                <a:spcPts val="600"/>
              </a:spcAft>
              <a:buClr>
                <a:srgbClr val="231F20"/>
              </a:buClr>
              <a:buSzPts val="1400"/>
              <a:buFont typeface="Symbol" panose="05050102010706020507" pitchFamily="18" charset="2"/>
              <a:buChar char=""/>
            </a:pPr>
            <a:r>
              <a:rPr lang="en-IN" sz="24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Solar space heating techniques </a:t>
            </a:r>
            <a:r>
              <a:rPr lang="en-IN" sz="24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circulate the heated liquid </a:t>
            </a:r>
            <a:r>
              <a:rPr lang="en-IN" sz="24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 radiant heat system </a:t>
            </a:r>
            <a:r>
              <a:rPr lang="en-IN" sz="24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through piping in the walls or floors </a:t>
            </a:r>
            <a:r>
              <a:rPr lang="en-IN" sz="24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to allow the heat to naturally </a:t>
            </a:r>
            <a:r>
              <a:rPr lang="en-IN" sz="24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warm indoor spaces.</a:t>
            </a:r>
            <a:endParaRPr lang="en-IN" sz="2400" b="1" spc="-15" dirty="0">
              <a:solidFill>
                <a:srgbClr val="FF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t">
              <a:lnSpc>
                <a:spcPct val="107000"/>
              </a:lnSpc>
              <a:spcAft>
                <a:spcPts val="600"/>
              </a:spcAft>
              <a:buClr>
                <a:srgbClr val="231F20"/>
              </a:buClr>
              <a:buSzPts val="1400"/>
              <a:buFont typeface="Symbol" panose="05050102010706020507" pitchFamily="18" charset="2"/>
              <a:buChar char=""/>
            </a:pPr>
            <a:r>
              <a:rPr lang="en-IN" sz="24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These are two solar thermal techniques that are commonly used:</a:t>
            </a:r>
          </a:p>
          <a:p>
            <a:pPr marL="4000500" lvl="8" indent="-342900" algn="just">
              <a:buFont typeface="Wingdings" panose="05000000000000000000" pitchFamily="2" charset="2"/>
              <a:buChar char="§"/>
            </a:pPr>
            <a:r>
              <a:rPr lang="en-US" sz="2400" i="0" u="none" strike="noStrike" baseline="0" dirty="0">
                <a:latin typeface="Times New Roman" panose="02020603050405020304" pitchFamily="18" charset="0"/>
                <a:cs typeface="Times New Roman" panose="02020603050405020304" pitchFamily="18" charset="0"/>
              </a:rPr>
              <a:t>Active heating</a:t>
            </a:r>
          </a:p>
          <a:p>
            <a:pPr marL="4000500" lvl="8" indent="-342900" algn="just">
              <a:buFont typeface="Wingdings" panose="05000000000000000000" pitchFamily="2" charset="2"/>
              <a:buChar char="§"/>
            </a:pPr>
            <a:r>
              <a:rPr lang="en-US" sz="2400" i="0" u="none" strike="noStrike" baseline="0" dirty="0">
                <a:latin typeface="Times New Roman" panose="02020603050405020304" pitchFamily="18" charset="0"/>
                <a:cs typeface="Times New Roman" panose="02020603050405020304" pitchFamily="18" charset="0"/>
              </a:rPr>
              <a:t>Passive heating </a:t>
            </a:r>
          </a:p>
          <a:p>
            <a:pPr marL="342900" lvl="0" indent="-342900" algn="just" fontAlgn="t">
              <a:lnSpc>
                <a:spcPct val="107000"/>
              </a:lnSpc>
              <a:spcAft>
                <a:spcPts val="600"/>
              </a:spcAft>
              <a:buClr>
                <a:srgbClr val="231F20"/>
              </a:buClr>
              <a:buSzPts val="1400"/>
              <a:buFont typeface="Symbol" panose="05050102010706020507" pitchFamily="18" charset="2"/>
              <a:buChar char=""/>
            </a:pPr>
            <a:endParaRPr lang="en-IN" sz="2400" spc="-15"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47D0B6A-4DBF-9D1F-2E10-49AD8790377C}"/>
              </a:ext>
            </a:extLst>
          </p:cNvPr>
          <p:cNvSpPr txBox="1"/>
          <p:nvPr/>
        </p:nvSpPr>
        <p:spPr>
          <a:xfrm>
            <a:off x="-1" y="3026598"/>
            <a:ext cx="7639665" cy="3494996"/>
          </a:xfrm>
          <a:prstGeom prst="rect">
            <a:avLst/>
          </a:prstGeom>
          <a:noFill/>
        </p:spPr>
        <p:txBody>
          <a:bodyPr wrap="square">
            <a:spAutoFit/>
          </a:bodyPr>
          <a:lstStyle/>
          <a:p>
            <a:pPr marL="457200" lvl="0" indent="-457200" algn="just">
              <a:lnSpc>
                <a:spcPct val="107000"/>
              </a:lnSpc>
              <a:buFont typeface="Wingdings" panose="05000000000000000000" pitchFamily="2" charset="2"/>
              <a:buChar char="v"/>
            </a:pPr>
            <a:r>
              <a:rPr lang="en-IN" sz="2800" b="1" dirty="0">
                <a:solidFill>
                  <a:srgbClr val="0070C0"/>
                </a:solidFill>
                <a:latin typeface="Times New Roman" panose="02020603050405020304" pitchFamily="18" charset="0"/>
                <a:cs typeface="Times New Roman" panose="02020603050405020304" pitchFamily="18" charset="0"/>
              </a:rPr>
              <a:t>Active heating:</a:t>
            </a:r>
          </a:p>
          <a:p>
            <a:pPr marL="342900" lvl="0" indent="-342900" algn="just">
              <a:lnSpc>
                <a:spcPct val="107000"/>
              </a:lnSpc>
              <a:buFont typeface="Symbol" panose="05050102010706020507" pitchFamily="18" charset="2"/>
              <a:buChar char=""/>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General principle for solar active heating is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nearly all existing or proposed active solar space-heating and/or hot-water supply systems utilize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three main components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addition to pumps and blowers: </a:t>
            </a:r>
          </a:p>
          <a:p>
            <a:pPr marL="1885950" lvl="3" indent="-514350" algn="just">
              <a:lnSpc>
                <a:spcPct val="107000"/>
              </a:lnSpc>
              <a:buFont typeface="+mj-lt"/>
              <a:buAutoNum type="romanLcPeriod"/>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solar radiation collector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with its associated heat transport (or heat-transfer) fluid</a:t>
            </a:r>
          </a:p>
          <a:p>
            <a:pPr marL="1885950" lvl="3" indent="-514350" algn="just">
              <a:lnSpc>
                <a:spcPct val="107000"/>
              </a:lnSpc>
              <a:buFont typeface="+mj-lt"/>
              <a:buAutoNum type="romanLcPeriod"/>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heat-storage medium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1885950" lvl="3" indent="-514350" algn="just">
              <a:lnSpc>
                <a:spcPct val="107000"/>
              </a:lnSpc>
              <a:buFont typeface="+mj-lt"/>
              <a:buAutoNum type="romanLcPeriod"/>
            </a:pP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distribution system</a:t>
            </a:r>
          </a:p>
          <a:p>
            <a:pPr marL="342900" lvl="0" indent="-342900" algn="just">
              <a:lnSpc>
                <a:spcPct val="107000"/>
              </a:lnSpc>
              <a:spcAft>
                <a:spcPts val="8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collector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solar radiation is collected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and converted into </a:t>
            </a:r>
            <a:r>
              <a:rPr lang="en-IN"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heat.</a:t>
            </a:r>
          </a:p>
        </p:txBody>
      </p:sp>
      <p:pic>
        <p:nvPicPr>
          <p:cNvPr id="8" name="Picture 7">
            <a:extLst>
              <a:ext uri="{FF2B5EF4-FFF2-40B4-BE49-F238E27FC236}">
                <a16:creationId xmlns:a16="http://schemas.microsoft.com/office/drawing/2014/main" id="{160313AE-648A-8F29-0594-D62467C37569}"/>
              </a:ext>
            </a:extLst>
          </p:cNvPr>
          <p:cNvPicPr>
            <a:picLocks noChangeAspect="1"/>
          </p:cNvPicPr>
          <p:nvPr/>
        </p:nvPicPr>
        <p:blipFill rotWithShape="1">
          <a:blip r:embed="rId2">
            <a:extLst>
              <a:ext uri="{28A0092B-C50C-407E-A947-70E740481C1C}">
                <a14:useLocalDpi xmlns:a14="http://schemas.microsoft.com/office/drawing/2010/main" val="0"/>
              </a:ext>
            </a:extLst>
          </a:blip>
          <a:srcRect l="8027" t="4190" b="5587"/>
          <a:stretch/>
        </p:blipFill>
        <p:spPr bwMode="auto">
          <a:xfrm>
            <a:off x="8170606" y="1932040"/>
            <a:ext cx="4021394" cy="4576690"/>
          </a:xfrm>
          <a:prstGeom prst="rect">
            <a:avLst/>
          </a:prstGeom>
          <a:noFill/>
          <a:ln>
            <a:noFill/>
          </a:ln>
        </p:spPr>
      </p:pic>
      <p:sp>
        <p:nvSpPr>
          <p:cNvPr id="13" name="TextBox 12">
            <a:extLst>
              <a:ext uri="{FF2B5EF4-FFF2-40B4-BE49-F238E27FC236}">
                <a16:creationId xmlns:a16="http://schemas.microsoft.com/office/drawing/2014/main" id="{30340699-749C-C84B-1CB3-6D87B57000CD}"/>
              </a:ext>
            </a:extLst>
          </p:cNvPr>
          <p:cNvSpPr txBox="1"/>
          <p:nvPr/>
        </p:nvSpPr>
        <p:spPr>
          <a:xfrm>
            <a:off x="7069394" y="6508729"/>
            <a:ext cx="6223818" cy="374077"/>
          </a:xfrm>
          <a:prstGeom prst="rect">
            <a:avLst/>
          </a:prstGeom>
          <a:noFill/>
        </p:spPr>
        <p:txBody>
          <a:bodyPr wrap="square">
            <a:spAutoFit/>
          </a:bodyPr>
          <a:lstStyle/>
          <a:p>
            <a:pPr marL="90170" algn="ctr">
              <a:lnSpc>
                <a:spcPct val="107000"/>
              </a:lnSpc>
              <a:spcAft>
                <a:spcPts val="800"/>
              </a:spcAft>
            </a:pPr>
            <a:r>
              <a:rPr lang="en-IN" sz="1800" b="1"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Fig: Solar active heating</a:t>
            </a:r>
            <a:endParaRPr lang="en-IN" sz="16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609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A74C1-76C9-F21B-115D-71AC5445706A}"/>
              </a:ext>
            </a:extLst>
          </p:cNvPr>
          <p:cNvSpPr txBox="1"/>
          <p:nvPr/>
        </p:nvSpPr>
        <p:spPr>
          <a:xfrm>
            <a:off x="-1" y="400364"/>
            <a:ext cx="7615239" cy="6966074"/>
          </a:xfrm>
          <a:prstGeom prst="rect">
            <a:avLst/>
          </a:prstGeom>
          <a:noFill/>
        </p:spPr>
        <p:txBody>
          <a:bodyPr wrap="square">
            <a:spAutoFit/>
          </a:bodyPr>
          <a:lstStyle/>
          <a:p>
            <a:pPr marL="342900" lvl="0" indent="-342900" algn="just">
              <a:lnSpc>
                <a:spcPct val="107000"/>
              </a:lnSpc>
              <a:spcAft>
                <a:spcPts val="800"/>
              </a:spcAft>
              <a:buClr>
                <a:srgbClr val="231F20"/>
              </a:buClr>
              <a:buSzPts val="1400"/>
              <a:buFont typeface="Symbol" panose="05050102010706020507" pitchFamily="18" charset="2"/>
              <a:buChar char=""/>
            </a:pPr>
            <a:r>
              <a:rPr lang="en-US" sz="21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Passive heating of building </a:t>
            </a:r>
            <a:r>
              <a:rPr lang="en-US" sz="21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does not require any mechanical device.</a:t>
            </a:r>
            <a:endParaRPr lang="en-IN" sz="2100" spc="-15"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231F20"/>
              </a:buClr>
              <a:buSzPts val="1400"/>
              <a:buFont typeface="Symbol" panose="05050102010706020507" pitchFamily="18" charset="2"/>
              <a:buChar char=""/>
            </a:pPr>
            <a:r>
              <a:rPr lang="en-US" sz="21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the northern hemisphere, the sun rays come from south direction.</a:t>
            </a:r>
            <a:endParaRPr lang="en-IN" sz="2100" b="1" spc="-15" dirty="0">
              <a:solidFill>
                <a:srgbClr val="FF0000"/>
              </a:solidFill>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231F20"/>
              </a:buClr>
              <a:buSzPts val="1400"/>
              <a:buFont typeface="Symbol" panose="05050102010706020507" pitchFamily="18" charset="2"/>
              <a:buChar char=""/>
            </a:pPr>
            <a:r>
              <a:rPr lang="en-US" sz="2100" dirty="0">
                <a:solidFill>
                  <a:srgbClr val="000000"/>
                </a:solidFill>
                <a:effectLst/>
                <a:latin typeface="Times New Roman" panose="02020603050405020304" pitchFamily="18" charset="0"/>
                <a:ea typeface="Times New Roman" panose="02020603050405020304" pitchFamily="18" charset="0"/>
              </a:rPr>
              <a:t>Hence in order to achieve solar passive heating in cold regions, </a:t>
            </a:r>
            <a:r>
              <a:rPr lang="en-US" sz="2100" b="1" dirty="0">
                <a:solidFill>
                  <a:srgbClr val="FF0000"/>
                </a:solidFill>
                <a:effectLst/>
                <a:latin typeface="Times New Roman" panose="02020603050405020304" pitchFamily="18" charset="0"/>
                <a:ea typeface="Times New Roman" panose="02020603050405020304" pitchFamily="18" charset="0"/>
              </a:rPr>
              <a:t>south facing wall is made thick using concrete or stones</a:t>
            </a:r>
            <a:r>
              <a:rPr lang="en-US" sz="2100" dirty="0">
                <a:solidFill>
                  <a:srgbClr val="000000"/>
                </a:solidFill>
                <a:effectLst/>
                <a:latin typeface="Times New Roman" panose="02020603050405020304" pitchFamily="18" charset="0"/>
                <a:ea typeface="Times New Roman" panose="02020603050405020304" pitchFamily="18" charset="0"/>
              </a:rPr>
              <a:t> to store the maximum heat energy from the incident solar radiation. </a:t>
            </a:r>
          </a:p>
          <a:p>
            <a:pPr marL="342900" lvl="0" indent="-342900" algn="just">
              <a:lnSpc>
                <a:spcPct val="107000"/>
              </a:lnSpc>
              <a:spcAft>
                <a:spcPts val="800"/>
              </a:spcAft>
              <a:buClr>
                <a:srgbClr val="231F20"/>
              </a:buClr>
              <a:buSzPts val="1400"/>
              <a:buFont typeface="Symbol" panose="05050102010706020507" pitchFamily="18" charset="2"/>
              <a:buChar char=""/>
            </a:pPr>
            <a:r>
              <a:rPr lang="en-US" sz="21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entire south wall is further provided with a </a:t>
            </a:r>
            <a:r>
              <a:rPr lang="en-US" sz="21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plastic or glass sheet covering with an air gap in between the wall and the sheet covering.</a:t>
            </a:r>
            <a:endParaRPr lang="en-IN" sz="2100" b="1" spc="-15" dirty="0">
              <a:solidFill>
                <a:srgbClr val="FF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231F20"/>
              </a:buClr>
              <a:buSzPts val="1400"/>
              <a:buFont typeface="Symbol" panose="05050102010706020507" pitchFamily="18" charset="2"/>
              <a:buChar char=""/>
            </a:pPr>
            <a:r>
              <a:rPr lang="en-US" sz="21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incident solar radiation after passing through the sheet covering is absorbed by the thermal storage wall. </a:t>
            </a:r>
            <a:endParaRPr lang="en-IN" sz="2100" spc="-15"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231F20"/>
              </a:buClr>
              <a:buSzPts val="1400"/>
              <a:buFont typeface="Symbol" panose="05050102010706020507" pitchFamily="18" charset="2"/>
              <a:buChar char=""/>
            </a:pPr>
            <a:r>
              <a:rPr lang="en-US" sz="2100" spc="-15"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warm air in air gap rises and enters into the space inside the building to be heated as shown in figure. </a:t>
            </a:r>
            <a:endParaRPr lang="en-IN" sz="2100" spc="-15"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231F20"/>
              </a:buClr>
              <a:buSzPts val="1400"/>
              <a:buFont typeface="Symbol" panose="05050102010706020507" pitchFamily="18" charset="2"/>
              <a:buChar char=""/>
            </a:pPr>
            <a:r>
              <a:rPr lang="en-US" sz="2100" b="1" spc="-15" dirty="0">
                <a:solidFill>
                  <a:srgbClr val="FF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cold air is removed from the space from the lower outlet vents and warm air enters into the space from the upper inlet vents.</a:t>
            </a:r>
            <a:endParaRPr lang="en-IN" sz="2100" b="1" spc="-15" dirty="0">
              <a:solidFill>
                <a:srgbClr val="FF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AAE6E8BD-FF30-3A78-A1C7-856FE1558BB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0301" t="3468" r="3226" b="1704"/>
          <a:stretch/>
        </p:blipFill>
        <p:spPr>
          <a:xfrm>
            <a:off x="7615238" y="0"/>
            <a:ext cx="4576762" cy="6826968"/>
          </a:xfrm>
          <a:prstGeom prst="rect">
            <a:avLst/>
          </a:prstGeom>
        </p:spPr>
      </p:pic>
      <p:sp>
        <p:nvSpPr>
          <p:cNvPr id="7" name="TextBox 6">
            <a:extLst>
              <a:ext uri="{FF2B5EF4-FFF2-40B4-BE49-F238E27FC236}">
                <a16:creationId xmlns:a16="http://schemas.microsoft.com/office/drawing/2014/main" id="{CB423F3C-5220-DD3A-DDEF-CC39AFCE32F5}"/>
              </a:ext>
            </a:extLst>
          </p:cNvPr>
          <p:cNvSpPr txBox="1"/>
          <p:nvPr/>
        </p:nvSpPr>
        <p:spPr>
          <a:xfrm>
            <a:off x="0" y="31032"/>
            <a:ext cx="12192000"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solidFill>
                  <a:srgbClr val="0070C0"/>
                </a:solidFill>
                <a:latin typeface="Times New Roman" panose="02020603050405020304" pitchFamily="18" charset="0"/>
                <a:cs typeface="Times New Roman" panose="02020603050405020304" pitchFamily="18" charset="0"/>
              </a:rPr>
              <a:t>Passive heating:</a:t>
            </a:r>
            <a:endParaRPr lang="en-IN"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496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58321C-CD9B-A9A9-99BC-8D9556A87414}"/>
              </a:ext>
            </a:extLst>
          </p:cNvPr>
          <p:cNvSpPr txBox="1"/>
          <p:nvPr/>
        </p:nvSpPr>
        <p:spPr>
          <a:xfrm>
            <a:off x="2382" y="0"/>
            <a:ext cx="7612856" cy="2084930"/>
          </a:xfrm>
          <a:prstGeom prst="rect">
            <a:avLst/>
          </a:prstGeom>
          <a:noFill/>
        </p:spPr>
        <p:txBody>
          <a:bodyPr wrap="square">
            <a:spAutoFit/>
          </a:bodyPr>
          <a:lstStyle/>
          <a:p>
            <a:pPr marL="342900" indent="-342900">
              <a:lnSpc>
                <a:spcPct val="107000"/>
              </a:lnSpc>
              <a:buFont typeface="Wingdings" panose="05000000000000000000" pitchFamily="2" charset="2"/>
              <a:buChar char=""/>
            </a:pPr>
            <a:r>
              <a:rPr lang="en-US" sz="2200" b="1" dirty="0">
                <a:solidFill>
                  <a:srgbClr val="0070C0"/>
                </a:solidFill>
                <a:latin typeface="Times New Roman" panose="02020603050405020304" pitchFamily="18" charset="0"/>
                <a:cs typeface="Times New Roman" panose="02020603050405020304" pitchFamily="18" charset="0"/>
              </a:rPr>
              <a:t>Solar cooling technique or </a:t>
            </a:r>
            <a:r>
              <a:rPr lang="en-IN"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solar refrigeration: </a:t>
            </a:r>
            <a:endParaRPr lang="en-IN" sz="2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Refrigeration is a process of maintaining the temperature lower than the surroundings.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Usually there are two kinds of refrigeration systems are available,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eriod"/>
            </a:pP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Solar</a:t>
            </a:r>
            <a:r>
              <a:rPr lang="en-IN" sz="2000" spc="5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vapour</a:t>
            </a:r>
            <a:r>
              <a:rPr lang="en-IN" sz="2000" spc="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compression</a:t>
            </a:r>
            <a:r>
              <a:rPr lang="en-IN" sz="2000" spc="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refrigeration</a:t>
            </a:r>
            <a:r>
              <a:rPr lang="en-IN" sz="2000" spc="5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romanLcPeriod"/>
            </a:pP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Solar</a:t>
            </a:r>
            <a:r>
              <a:rPr lang="en-IN" sz="2000" spc="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absorption</a:t>
            </a:r>
            <a:r>
              <a:rPr lang="en-IN" sz="2000" spc="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refrigeration</a:t>
            </a:r>
            <a:r>
              <a:rPr lang="en-IN" sz="2000" spc="45"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B00CF79-AF8A-A626-D74C-DB11AE4A60C7}"/>
              </a:ext>
            </a:extLst>
          </p:cNvPr>
          <p:cNvSpPr txBox="1"/>
          <p:nvPr/>
        </p:nvSpPr>
        <p:spPr>
          <a:xfrm>
            <a:off x="-21432" y="2084930"/>
            <a:ext cx="7350920" cy="517872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IN" sz="215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Solar</a:t>
            </a:r>
            <a:r>
              <a:rPr lang="en-IN" sz="2150" b="1" spc="5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5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vapour</a:t>
            </a:r>
            <a:r>
              <a:rPr lang="en-IN" sz="2150" b="1" spc="45"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5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compression</a:t>
            </a:r>
            <a:r>
              <a:rPr lang="en-IN" sz="2150" b="1" spc="45"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5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refrigeration</a:t>
            </a:r>
            <a:r>
              <a:rPr lang="en-IN" sz="2150" b="1" spc="5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5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a:t>
            </a:r>
          </a:p>
          <a:p>
            <a:pPr marL="285750" indent="-285750" algn="just">
              <a:buFont typeface="Arial" panose="020B0604020202020204" pitchFamily="34" charset="0"/>
              <a:buChar char="•"/>
            </a:pPr>
            <a:r>
              <a:rPr lang="en-US" sz="2150" dirty="0" err="1">
                <a:latin typeface="Times New Roman" panose="02020603050405020304" pitchFamily="18" charset="0"/>
                <a:cs typeface="Times New Roman" panose="02020603050405020304" pitchFamily="18" charset="0"/>
              </a:rPr>
              <a:t>Vapour</a:t>
            </a:r>
            <a:r>
              <a:rPr lang="en-US" sz="2150" dirty="0">
                <a:latin typeface="Times New Roman" panose="02020603050405020304" pitchFamily="18" charset="0"/>
                <a:cs typeface="Times New Roman" panose="02020603050405020304" pitchFamily="18" charset="0"/>
              </a:rPr>
              <a:t> compression system can be used for both cooling and heating. </a:t>
            </a:r>
            <a:endParaRPr lang="en-IN" sz="21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150" dirty="0">
                <a:latin typeface="Times New Roman" panose="02020603050405020304" pitchFamily="18" charset="0"/>
                <a:cs typeface="Times New Roman" panose="02020603050405020304" pitchFamily="18" charset="0"/>
              </a:rPr>
              <a:t>If the </a:t>
            </a:r>
            <a:r>
              <a:rPr lang="en-US" sz="2150" dirty="0" err="1">
                <a:latin typeface="Times New Roman" panose="02020603050405020304" pitchFamily="18" charset="0"/>
                <a:cs typeface="Times New Roman" panose="02020603050405020304" pitchFamily="18" charset="0"/>
              </a:rPr>
              <a:t>vapour</a:t>
            </a:r>
            <a:r>
              <a:rPr lang="en-US" sz="2150" dirty="0">
                <a:latin typeface="Times New Roman" panose="02020603050405020304" pitchFamily="18" charset="0"/>
                <a:cs typeface="Times New Roman" panose="02020603050405020304" pitchFamily="18" charset="0"/>
              </a:rPr>
              <a:t> compression system takes heat from space and releases to atmosphere, it is working as cooling system. </a:t>
            </a:r>
            <a:endParaRPr lang="en-IN" sz="21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150" dirty="0">
                <a:latin typeface="Times New Roman" panose="02020603050405020304" pitchFamily="18" charset="0"/>
                <a:cs typeface="Times New Roman" panose="02020603050405020304" pitchFamily="18" charset="0"/>
              </a:rPr>
              <a:t>On the other hand, if the </a:t>
            </a:r>
            <a:r>
              <a:rPr lang="en-US" sz="2150" dirty="0" err="1">
                <a:latin typeface="Times New Roman" panose="02020603050405020304" pitchFamily="18" charset="0"/>
                <a:cs typeface="Times New Roman" panose="02020603050405020304" pitchFamily="18" charset="0"/>
              </a:rPr>
              <a:t>vapour</a:t>
            </a:r>
            <a:r>
              <a:rPr lang="en-US" sz="2150" dirty="0">
                <a:latin typeface="Times New Roman" panose="02020603050405020304" pitchFamily="18" charset="0"/>
                <a:cs typeface="Times New Roman" panose="02020603050405020304" pitchFamily="18" charset="0"/>
              </a:rPr>
              <a:t> compression system takes heat from atmosphere and releases the same into the space, it is working as heat pump. </a:t>
            </a:r>
            <a:endParaRPr lang="en-IN" sz="21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150" b="1" dirty="0">
                <a:solidFill>
                  <a:srgbClr val="FF0000"/>
                </a:solidFill>
                <a:latin typeface="Times New Roman" panose="02020603050405020304" pitchFamily="18" charset="0"/>
                <a:cs typeface="Times New Roman" panose="02020603050405020304" pitchFamily="18" charset="0"/>
              </a:rPr>
              <a:t>The </a:t>
            </a:r>
            <a:r>
              <a:rPr lang="en-US" sz="2150" b="1" dirty="0" err="1">
                <a:solidFill>
                  <a:srgbClr val="FF0000"/>
                </a:solidFill>
                <a:latin typeface="Times New Roman" panose="02020603050405020304" pitchFamily="18" charset="0"/>
                <a:cs typeface="Times New Roman" panose="02020603050405020304" pitchFamily="18" charset="0"/>
              </a:rPr>
              <a:t>vapour</a:t>
            </a:r>
            <a:r>
              <a:rPr lang="en-US" sz="2150" b="1" dirty="0">
                <a:solidFill>
                  <a:srgbClr val="FF0000"/>
                </a:solidFill>
                <a:latin typeface="Times New Roman" panose="02020603050405020304" pitchFamily="18" charset="0"/>
                <a:cs typeface="Times New Roman" panose="02020603050405020304" pitchFamily="18" charset="0"/>
              </a:rPr>
              <a:t> compression system working with solar radiation to cool a space is shown in figure. </a:t>
            </a:r>
            <a:endParaRPr lang="en-IN" sz="2150" b="1"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150" b="1" dirty="0">
                <a:solidFill>
                  <a:srgbClr val="FF0000"/>
                </a:solidFill>
                <a:latin typeface="Times New Roman" panose="02020603050405020304" pitchFamily="18" charset="0"/>
                <a:cs typeface="Times New Roman" panose="02020603050405020304" pitchFamily="18" charset="0"/>
              </a:rPr>
              <a:t>Solar power is converted into mechanical work using turbine which then runs a compressor coupled with it. </a:t>
            </a:r>
            <a:endParaRPr lang="en-IN" sz="2150" b="1"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150" b="1" dirty="0">
                <a:solidFill>
                  <a:srgbClr val="FF0000"/>
                </a:solidFill>
                <a:latin typeface="Times New Roman" panose="02020603050405020304" pitchFamily="18" charset="0"/>
                <a:cs typeface="Times New Roman" panose="02020603050405020304" pitchFamily="18" charset="0"/>
              </a:rPr>
              <a:t>The compressed refrigerant is expanded into evaporator, providing the requisite cooling.</a:t>
            </a:r>
            <a:endParaRPr lang="en-IN" sz="2150" b="1" dirty="0">
              <a:solidFill>
                <a:srgbClr val="FF0000"/>
              </a:solidFill>
              <a:latin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93C3E4D-AF2E-641D-A638-A7515CBAED6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8937" t="3958" r="8076"/>
          <a:stretch>
            <a:fillRect/>
          </a:stretch>
        </p:blipFill>
        <p:spPr>
          <a:xfrm>
            <a:off x="7329488" y="0"/>
            <a:ext cx="4860130" cy="6857999"/>
          </a:xfrm>
          <a:prstGeom prst="rect">
            <a:avLst/>
          </a:prstGeom>
        </p:spPr>
      </p:pic>
    </p:spTree>
    <p:extLst>
      <p:ext uri="{BB962C8B-B14F-4D97-AF65-F5344CB8AC3E}">
        <p14:creationId xmlns:p14="http://schemas.microsoft.com/office/powerpoint/2010/main" val="158159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B62D8D-CE92-E54C-1131-BD3C1E12F4CA}"/>
              </a:ext>
            </a:extLst>
          </p:cNvPr>
          <p:cNvSpPr txBox="1"/>
          <p:nvPr/>
        </p:nvSpPr>
        <p:spPr>
          <a:xfrm>
            <a:off x="2382" y="0"/>
            <a:ext cx="7055643" cy="6833794"/>
          </a:xfrm>
          <a:prstGeom prst="rect">
            <a:avLst/>
          </a:prstGeom>
          <a:noFill/>
        </p:spPr>
        <p:txBody>
          <a:bodyPr wrap="square">
            <a:spAutoFit/>
          </a:bodyPr>
          <a:lstStyle/>
          <a:p>
            <a:pPr marL="342900" indent="-342900" algn="just">
              <a:buFont typeface="Wingdings" panose="05000000000000000000" pitchFamily="2" charset="2"/>
              <a:buChar char="Ø"/>
            </a:pPr>
            <a:r>
              <a:rPr lang="en-US" sz="2400" b="1" dirty="0">
                <a:solidFill>
                  <a:srgbClr val="0070C0"/>
                </a:solidFill>
                <a:latin typeface="Times New Roman" panose="02020603050405020304" pitchFamily="18" charset="0"/>
                <a:cs typeface="Times New Roman" panose="02020603050405020304" pitchFamily="18" charset="0"/>
              </a:rPr>
              <a:t>Solar distillation or s</a:t>
            </a:r>
            <a:r>
              <a:rPr lang="en-US" sz="2400" b="1" i="0" u="none" strike="noStrike" baseline="0" dirty="0">
                <a:solidFill>
                  <a:srgbClr val="0070C0"/>
                </a:solidFill>
                <a:latin typeface="Times New Roman" panose="02020603050405020304" pitchFamily="18" charset="0"/>
                <a:cs typeface="Times New Roman" panose="02020603050405020304" pitchFamily="18" charset="0"/>
              </a:rPr>
              <a:t>olar stills:</a:t>
            </a:r>
          </a:p>
          <a:p>
            <a:pPr marL="342900" marR="279400" lvl="0" indent="-342900" algn="just">
              <a:lnSpc>
                <a:spcPct val="102000"/>
              </a:lnSpc>
              <a:spcBef>
                <a:spcPts val="145"/>
              </a:spcBef>
              <a:spcAft>
                <a:spcPts val="0"/>
              </a:spcAft>
              <a:buFont typeface="Symbol" panose="05050102010706020507" pitchFamily="18" charset="2"/>
              <a:buChar char=""/>
            </a:pP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It is used to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purify the water.</a:t>
            </a:r>
            <a:endParaRPr lang="en-IN" sz="21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The process to convert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saline water into pure water</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using solar radiation is called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solar</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distillation.</a:t>
            </a:r>
            <a:r>
              <a:rPr lang="en-US" sz="2100" b="1" spc="8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100" spc="8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solar</a:t>
            </a:r>
            <a:r>
              <a:rPr lang="en-US" sz="2100" spc="1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device</a:t>
            </a:r>
            <a:r>
              <a:rPr lang="en-US" sz="21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used</a:t>
            </a:r>
            <a:r>
              <a:rPr lang="en-US" sz="21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for</a:t>
            </a:r>
            <a:r>
              <a:rPr lang="en-US" sz="2100" spc="1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this</a:t>
            </a:r>
            <a:r>
              <a:rPr lang="en-US" sz="21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purpose</a:t>
            </a:r>
            <a:r>
              <a:rPr lang="en-US" sz="2100" spc="1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1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called</a:t>
            </a:r>
            <a:r>
              <a:rPr lang="en-US" sz="2100" spc="1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solar</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still.</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100" spc="9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solar</a:t>
            </a:r>
            <a:r>
              <a:rPr lang="en-US" sz="21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still</a:t>
            </a:r>
            <a:r>
              <a:rPr lang="en-US" sz="2100" spc="16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consists</a:t>
            </a:r>
            <a:r>
              <a:rPr lang="en-US" sz="2100" spc="17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100" spc="-27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a:t>
            </a:r>
            <a:r>
              <a:rPr lang="en-US" sz="2100" b="1" spc="15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shallow</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blackened</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basin</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filled</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with</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saline</a:t>
            </a:r>
            <a:r>
              <a:rPr lang="en-US" sz="2100" b="1" spc="15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or</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brackish</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100" spc="1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to</a:t>
            </a:r>
            <a:r>
              <a:rPr lang="en-US" sz="2100" spc="1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be</a:t>
            </a:r>
            <a:r>
              <a:rPr lang="en-US" sz="2100" spc="1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distilled.</a:t>
            </a:r>
            <a:r>
              <a:rPr lang="en-US" sz="2100" spc="15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It</a:t>
            </a:r>
            <a:r>
              <a:rPr lang="en-US" sz="2100" spc="1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is</a:t>
            </a:r>
            <a:r>
              <a:rPr lang="en-US" sz="2100" spc="16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covered</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with</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sloping</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transparent</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roof</a:t>
            </a:r>
            <a:r>
              <a:rPr lang="en-US" sz="2100" b="1" spc="1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as</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shown</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in</a:t>
            </a:r>
            <a:r>
              <a:rPr lang="en-US" sz="2100" spc="11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figure.</a:t>
            </a:r>
            <a:r>
              <a:rPr lang="en-US" sz="2100" spc="75" dirty="0">
                <a:solidFill>
                  <a:srgbClr val="231F2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b="1" spc="1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sun</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rays</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can</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pass</a:t>
            </a:r>
            <a:r>
              <a:rPr lang="en-US" sz="2100" b="1" spc="12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through</a:t>
            </a:r>
            <a:r>
              <a:rPr lang="en-US" sz="2100" b="1" spc="11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transparent</a:t>
            </a:r>
            <a:r>
              <a:rPr lang="en-US" sz="2100" b="1" spc="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roof</a:t>
            </a:r>
            <a:r>
              <a:rPr lang="en-US" sz="2100" b="1" spc="14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and</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these</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rays</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are</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absorbed</a:t>
            </a:r>
            <a:r>
              <a:rPr lang="en-US" sz="2100" spc="1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by</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blackened</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surface</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of</a:t>
            </a:r>
            <a:r>
              <a:rPr lang="en-US" sz="2100" spc="1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basin,</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thereby</a:t>
            </a:r>
            <a:r>
              <a:rPr lang="en-US" sz="2100" spc="14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increasing the</a:t>
            </a:r>
            <a:r>
              <a:rPr lang="en-US" sz="210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temperature</a:t>
            </a:r>
            <a:r>
              <a:rPr lang="en-US" sz="2100" b="1" spc="10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of</a:t>
            </a:r>
            <a:r>
              <a:rPr lang="en-US" sz="2100" b="1" spc="11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100" b="1" spc="8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b="1" dirty="0">
              <a:solidFill>
                <a:srgbClr val="FF0000"/>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100" spc="10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in</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basin</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evaporates</a:t>
            </a:r>
            <a:r>
              <a:rPr lang="en-US" sz="2100" b="1" spc="12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due</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to</a:t>
            </a:r>
            <a:r>
              <a:rPr lang="en-US" sz="2100" spc="10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solar</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heat</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and</a:t>
            </a:r>
            <a:r>
              <a:rPr lang="en-US" sz="2100" spc="10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rises</a:t>
            </a:r>
            <a:r>
              <a:rPr lang="en-US" sz="2100" spc="10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to</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10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roof.</a:t>
            </a:r>
            <a:r>
              <a:rPr lang="en-US" sz="2100" spc="5" dirty="0">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b="1" spc="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100" b="1" spc="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err="1">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vapour</a:t>
            </a:r>
            <a:r>
              <a:rPr lang="en-US" sz="2100" b="1" spc="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cools</a:t>
            </a:r>
            <a:r>
              <a:rPr lang="en-US" sz="2100" b="1" spc="4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down</a:t>
            </a:r>
            <a:r>
              <a:rPr lang="en-US" sz="2100" b="1" spc="5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and</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condenses</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at</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under surface</a:t>
            </a:r>
            <a:r>
              <a:rPr lang="en-US" sz="2100" spc="5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of</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roof.</a:t>
            </a:r>
            <a:r>
              <a:rPr lang="en-US" sz="2100" spc="20" dirty="0">
                <a:effectLst/>
                <a:latin typeface="Times New Roman" panose="02020603050405020304" pitchFamily="18" charset="0"/>
                <a:ea typeface="Trebuchet MS" panose="020B0603020202020204" pitchFamily="34" charset="0"/>
                <a:cs typeface="Trebuchet MS" panose="020B0603020202020204" pitchFamily="34" charset="0"/>
              </a:rPr>
              <a:t> </a:t>
            </a:r>
            <a:endParaRPr lang="en-IN" sz="21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spc="4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100" spc="5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drops</a:t>
            </a:r>
            <a:r>
              <a:rPr lang="en-US" sz="2100" spc="-275"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dirty="0">
                <a:effectLst/>
                <a:latin typeface="Times New Roman" panose="02020603050405020304" pitchFamily="18" charset="0"/>
                <a:ea typeface="Trebuchet MS" panose="020B0603020202020204" pitchFamily="34" charset="0"/>
                <a:cs typeface="Trebuchet MS" panose="020B0603020202020204" pitchFamily="34" charset="0"/>
              </a:rPr>
              <a:t>or</a:t>
            </a:r>
            <a:r>
              <a:rPr lang="en-US" sz="2100" spc="160" dirty="0">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condensed</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water</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slip</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down</a:t>
            </a:r>
            <a:r>
              <a:rPr lang="en-US" sz="2100" b="1" spc="160"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along</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the</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sloping</a:t>
            </a:r>
            <a:r>
              <a:rPr lang="en-US" sz="2100" b="1" spc="165"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 </a:t>
            </a:r>
            <a:r>
              <a:rPr lang="en-US" sz="2100" b="1" dirty="0">
                <a:solidFill>
                  <a:srgbClr val="FF0000"/>
                </a:solidFill>
                <a:effectLst/>
                <a:latin typeface="Times New Roman" panose="02020603050405020304" pitchFamily="18" charset="0"/>
                <a:ea typeface="Trebuchet MS" panose="020B0603020202020204" pitchFamily="34" charset="0"/>
                <a:cs typeface="Trebuchet MS" panose="020B0603020202020204" pitchFamily="34" charset="0"/>
              </a:rPr>
              <a:t>roof.</a:t>
            </a:r>
            <a:endParaRPr lang="en-IN" sz="2100" b="1" dirty="0">
              <a:solidFill>
                <a:srgbClr val="FF0000"/>
              </a:solidFill>
              <a:latin typeface="Trebuchet MS" panose="020B0603020202020204" pitchFamily="34" charset="0"/>
              <a:ea typeface="Trebuchet MS" panose="020B0603020202020204" pitchFamily="34" charset="0"/>
              <a:cs typeface="Trebuchet MS" panose="020B0603020202020204" pitchFamily="34" charset="0"/>
            </a:endParaRPr>
          </a:p>
          <a:p>
            <a:pPr marL="342900" marR="279400" lvl="0" indent="-342900" algn="just">
              <a:lnSpc>
                <a:spcPct val="102000"/>
              </a:lnSpc>
              <a:spcBef>
                <a:spcPts val="145"/>
              </a:spcBef>
              <a:spcAft>
                <a:spcPts val="0"/>
              </a:spcAft>
              <a:buFont typeface="Symbol" panose="05050102010706020507" pitchFamily="18" charset="2"/>
              <a:buChar char=""/>
            </a:pPr>
            <a:r>
              <a:rPr lang="en-IN" sz="2100" b="1" dirty="0">
                <a:solidFill>
                  <a:srgbClr val="FF0000"/>
                </a:solidFill>
                <a:effectLst/>
                <a:latin typeface="Times New Roman" panose="02020603050405020304" pitchFamily="18" charset="0"/>
                <a:ea typeface="Calibri" panose="020F0502020204030204" pitchFamily="34" charset="0"/>
              </a:rPr>
              <a:t>The</a:t>
            </a:r>
            <a:r>
              <a:rPr lang="en-IN" sz="2100" b="1" spc="165" dirty="0">
                <a:solidFill>
                  <a:srgbClr val="FF0000"/>
                </a:solidFill>
                <a:effectLst/>
                <a:latin typeface="Times New Roman" panose="02020603050405020304" pitchFamily="18" charset="0"/>
                <a:ea typeface="Calibri" panose="020F050202020403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condensed</a:t>
            </a:r>
            <a:r>
              <a:rPr lang="en-IN" sz="2100" b="1" spc="165" dirty="0">
                <a:solidFill>
                  <a:srgbClr val="FF0000"/>
                </a:solidFill>
                <a:effectLst/>
                <a:latin typeface="Times New Roman" panose="02020603050405020304" pitchFamily="18" charset="0"/>
                <a:ea typeface="Calibri" panose="020F050202020403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water</a:t>
            </a:r>
            <a:r>
              <a:rPr lang="en-IN" sz="2100" b="1" spc="165" dirty="0">
                <a:solidFill>
                  <a:srgbClr val="FF0000"/>
                </a:solidFill>
                <a:effectLst/>
                <a:latin typeface="Times New Roman" panose="02020603050405020304" pitchFamily="18" charset="0"/>
                <a:ea typeface="Calibri" panose="020F050202020403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is</a:t>
            </a:r>
            <a:r>
              <a:rPr lang="en-IN" sz="2100" b="1" spc="160" dirty="0">
                <a:solidFill>
                  <a:srgbClr val="FF0000"/>
                </a:solidFill>
                <a:effectLst/>
                <a:latin typeface="Times New Roman" panose="02020603050405020304" pitchFamily="18" charset="0"/>
                <a:ea typeface="Calibri" panose="020F050202020403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collected</a:t>
            </a:r>
            <a:r>
              <a:rPr lang="en-IN" sz="2100" b="1" spc="165" dirty="0">
                <a:solidFill>
                  <a:srgbClr val="FF0000"/>
                </a:solidFill>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by</a:t>
            </a:r>
            <a:r>
              <a:rPr lang="en-IN" sz="2100" spc="5"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the</a:t>
            </a:r>
            <a:r>
              <a:rPr lang="en-IN" sz="2100" spc="100" dirty="0">
                <a:effectLst/>
                <a:latin typeface="Times New Roman" panose="02020603050405020304" pitchFamily="18" charset="0"/>
                <a:ea typeface="Calibri" panose="020F050202020403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condensate</a:t>
            </a:r>
            <a:r>
              <a:rPr lang="en-IN" sz="2100" b="1" spc="105" dirty="0">
                <a:solidFill>
                  <a:srgbClr val="FF0000"/>
                </a:solidFill>
                <a:effectLst/>
                <a:latin typeface="Times New Roman" panose="02020603050405020304" pitchFamily="18" charset="0"/>
                <a:ea typeface="Calibri" panose="020F0502020204030204" pitchFamily="34" charset="0"/>
              </a:rPr>
              <a:t> </a:t>
            </a:r>
            <a:r>
              <a:rPr lang="en-IN" sz="2100" b="1" dirty="0">
                <a:solidFill>
                  <a:srgbClr val="FF0000"/>
                </a:solidFill>
                <a:effectLst/>
                <a:latin typeface="Times New Roman" panose="02020603050405020304" pitchFamily="18" charset="0"/>
                <a:ea typeface="Calibri" panose="020F0502020204030204" pitchFamily="34" charset="0"/>
              </a:rPr>
              <a:t>channel</a:t>
            </a:r>
            <a:r>
              <a:rPr lang="en-IN" sz="2100" spc="100"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and</a:t>
            </a:r>
            <a:r>
              <a:rPr lang="en-IN" sz="2100" spc="105"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drained</a:t>
            </a:r>
            <a:r>
              <a:rPr lang="en-IN" sz="2100" spc="105"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out</a:t>
            </a:r>
            <a:r>
              <a:rPr lang="en-IN" sz="2100" spc="100"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from</a:t>
            </a:r>
            <a:r>
              <a:rPr lang="en-IN" sz="2100" spc="105"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the</a:t>
            </a:r>
            <a:r>
              <a:rPr lang="en-IN" sz="2100" spc="105"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solar</a:t>
            </a:r>
            <a:r>
              <a:rPr lang="en-IN" sz="2100" spc="100" dirty="0">
                <a:effectLst/>
                <a:latin typeface="Times New Roman" panose="02020603050405020304" pitchFamily="18" charset="0"/>
                <a:ea typeface="Calibri" panose="020F0502020204030204" pitchFamily="34" charset="0"/>
              </a:rPr>
              <a:t> </a:t>
            </a:r>
            <a:r>
              <a:rPr lang="en-IN" sz="2100" dirty="0">
                <a:effectLst/>
                <a:latin typeface="Times New Roman" panose="02020603050405020304" pitchFamily="18" charset="0"/>
                <a:ea typeface="Calibri" panose="020F0502020204030204" pitchFamily="34" charset="0"/>
              </a:rPr>
              <a:t>still.</a:t>
            </a:r>
            <a:endParaRPr lang="en-US" sz="2100" i="0" u="none" strike="noStrike" baseline="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62B255-DE74-7CFE-A4FD-9F600FDCB2A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86563" y="24207"/>
            <a:ext cx="5403056" cy="6791378"/>
          </a:xfrm>
          <a:prstGeom prst="rect">
            <a:avLst/>
          </a:prstGeom>
        </p:spPr>
      </p:pic>
    </p:spTree>
    <p:extLst>
      <p:ext uri="{BB962C8B-B14F-4D97-AF65-F5344CB8AC3E}">
        <p14:creationId xmlns:p14="http://schemas.microsoft.com/office/powerpoint/2010/main" val="774891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B523BF-B141-5F4A-E8CB-8CC6A2886DE6}"/>
              </a:ext>
            </a:extLst>
          </p:cNvPr>
          <p:cNvSpPr txBox="1"/>
          <p:nvPr/>
        </p:nvSpPr>
        <p:spPr>
          <a:xfrm>
            <a:off x="0" y="0"/>
            <a:ext cx="12192000" cy="4137030"/>
          </a:xfrm>
          <a:prstGeom prst="rect">
            <a:avLst/>
          </a:prstGeom>
          <a:noFill/>
        </p:spPr>
        <p:txBody>
          <a:bodyPr wrap="square">
            <a:spAutoFit/>
          </a:bodyPr>
          <a:lstStyle/>
          <a:p>
            <a:pPr marL="285750" indent="-285750">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Solar cookers: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solar cooker uses </a:t>
            </a:r>
            <a:r>
              <a:rPr lang="en-US" sz="2000" b="1" dirty="0">
                <a:solidFill>
                  <a:srgbClr val="FF0000"/>
                </a:solidFill>
                <a:latin typeface="Times New Roman" panose="02020603050405020304" pitchFamily="18" charset="0"/>
                <a:cs typeface="Times New Roman" panose="02020603050405020304" pitchFamily="18" charset="0"/>
              </a:rPr>
              <a:t>sunlight to heat and cook food.</a:t>
            </a:r>
          </a:p>
          <a:p>
            <a:pPr marL="285750" indent="-285750">
              <a:buClr>
                <a:schemeClr val="tx1"/>
              </a:buClr>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works by </a:t>
            </a:r>
            <a:r>
              <a:rPr lang="en-US" sz="2000" b="1" dirty="0">
                <a:solidFill>
                  <a:srgbClr val="FF0000"/>
                </a:solidFill>
                <a:latin typeface="Times New Roman" panose="02020603050405020304" pitchFamily="18" charset="0"/>
                <a:cs typeface="Times New Roman" panose="02020603050405020304" pitchFamily="18" charset="0"/>
              </a:rPr>
              <a:t>concentrating sunlight onto a cooking pot </a:t>
            </a:r>
            <a:r>
              <a:rPr lang="en-US" sz="2000" dirty="0">
                <a:latin typeface="Times New Roman" panose="02020603050405020304" pitchFamily="18" charset="0"/>
                <a:cs typeface="Times New Roman" panose="02020603050405020304" pitchFamily="18" charset="0"/>
              </a:rPr>
              <a:t>using reflective surfaces, and then trapping the heat within an insulated box or enclosure.</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trapped heat is used to cook the food. </a:t>
            </a:r>
          </a:p>
          <a:p>
            <a:pPr marL="285750" indent="-285750">
              <a:spcBef>
                <a:spcPts val="1500"/>
              </a:spcBef>
              <a:spcAft>
                <a:spcPts val="750"/>
              </a:spcAft>
              <a:buFont typeface="Wingdings" panose="05000000000000000000" pitchFamily="2" charset="2"/>
              <a:buChar char="v"/>
            </a:pPr>
            <a:r>
              <a:rPr lang="en-US" sz="2000" b="1" dirty="0">
                <a:solidFill>
                  <a:srgbClr val="7030A0"/>
                </a:solidFill>
                <a:latin typeface="Times New Roman" panose="02020603050405020304" pitchFamily="18" charset="0"/>
                <a:cs typeface="Times New Roman" panose="02020603050405020304" pitchFamily="18" charset="0"/>
              </a:rPr>
              <a:t>Key components:</a:t>
            </a:r>
          </a:p>
          <a:p>
            <a:pPr marL="285750" indent="-285750" fontAlgn="ctr">
              <a:spcBef>
                <a:spcPts val="750"/>
              </a:spcBef>
              <a:spcAft>
                <a:spcPts val="600"/>
              </a:spcAft>
              <a:buFont typeface="Arial" panose="020B0604020202020204" pitchFamily="34" charset="0"/>
              <a:buChar char="•"/>
            </a:pPr>
            <a:r>
              <a:rPr lang="en-US" sz="2000" b="1" dirty="0">
                <a:solidFill>
                  <a:srgbClr val="001D35"/>
                </a:solidFill>
                <a:latin typeface="Times New Roman" panose="02020603050405020304" pitchFamily="18" charset="0"/>
                <a:cs typeface="Times New Roman" panose="02020603050405020304" pitchFamily="18" charset="0"/>
              </a:rPr>
              <a:t>Reflector:</a:t>
            </a:r>
            <a:r>
              <a:rPr lang="en-US" sz="2000" dirty="0">
                <a:solidFill>
                  <a:srgbClr val="001D35"/>
                </a:solidFill>
                <a:latin typeface="Times New Roman" panose="02020603050405020304" pitchFamily="18" charset="0"/>
                <a:cs typeface="Times New Roman" panose="02020603050405020304" pitchFamily="18" charset="0"/>
              </a:rPr>
              <a:t> A reflective surface (mirror or shiny metal) to focus sunlight. </a:t>
            </a:r>
            <a:endParaRPr lang="en-US" sz="2000" dirty="0">
              <a:solidFill>
                <a:srgbClr val="0B57D0"/>
              </a:solidFill>
              <a:latin typeface="Times New Roman" panose="02020603050405020304" pitchFamily="18" charset="0"/>
              <a:cs typeface="Times New Roman" panose="02020603050405020304" pitchFamily="18" charset="0"/>
            </a:endParaRPr>
          </a:p>
          <a:p>
            <a:pPr marL="285750" indent="-285750" fontAlgn="ctr">
              <a:spcBef>
                <a:spcPts val="750"/>
              </a:spcBef>
              <a:spcAft>
                <a:spcPts val="600"/>
              </a:spcAft>
              <a:buFont typeface="Arial" panose="020B0604020202020204" pitchFamily="34" charset="0"/>
              <a:buChar char="•"/>
            </a:pPr>
            <a:r>
              <a:rPr lang="en-US" sz="2000" b="1" dirty="0">
                <a:solidFill>
                  <a:srgbClr val="001D35"/>
                </a:solidFill>
                <a:latin typeface="Times New Roman" panose="02020603050405020304" pitchFamily="18" charset="0"/>
                <a:cs typeface="Times New Roman" panose="02020603050405020304" pitchFamily="18" charset="0"/>
              </a:rPr>
              <a:t>Insulated Box:</a:t>
            </a:r>
            <a:r>
              <a:rPr lang="en-US" sz="2000" dirty="0">
                <a:solidFill>
                  <a:srgbClr val="001D35"/>
                </a:solidFill>
                <a:latin typeface="Times New Roman" panose="02020603050405020304" pitchFamily="18" charset="0"/>
                <a:cs typeface="Times New Roman" panose="02020603050405020304" pitchFamily="18" charset="0"/>
              </a:rPr>
              <a:t> A box to trap heat, often with a transparent lid. </a:t>
            </a:r>
            <a:endParaRPr lang="en-US" sz="2000" dirty="0">
              <a:solidFill>
                <a:srgbClr val="0B57D0"/>
              </a:solidFill>
              <a:latin typeface="Times New Roman" panose="02020603050405020304" pitchFamily="18" charset="0"/>
              <a:cs typeface="Times New Roman" panose="02020603050405020304" pitchFamily="18" charset="0"/>
            </a:endParaRPr>
          </a:p>
          <a:p>
            <a:pPr marL="285750" indent="-285750" fontAlgn="ctr">
              <a:spcBef>
                <a:spcPts val="750"/>
              </a:spcBef>
              <a:spcAft>
                <a:spcPts val="600"/>
              </a:spcAft>
              <a:buFont typeface="Arial" panose="020B0604020202020204" pitchFamily="34" charset="0"/>
              <a:buChar char="•"/>
            </a:pPr>
            <a:r>
              <a:rPr lang="en-US" sz="2000" b="1" dirty="0">
                <a:solidFill>
                  <a:srgbClr val="001D35"/>
                </a:solidFill>
                <a:latin typeface="Times New Roman" panose="02020603050405020304" pitchFamily="18" charset="0"/>
                <a:cs typeface="Times New Roman" panose="02020603050405020304" pitchFamily="18" charset="0"/>
              </a:rPr>
              <a:t>Cooking Pot:</a:t>
            </a:r>
            <a:r>
              <a:rPr lang="en-US" sz="2000" dirty="0">
                <a:solidFill>
                  <a:srgbClr val="001D35"/>
                </a:solidFill>
                <a:latin typeface="Times New Roman" panose="02020603050405020304" pitchFamily="18" charset="0"/>
                <a:cs typeface="Times New Roman" panose="02020603050405020304" pitchFamily="18" charset="0"/>
              </a:rPr>
              <a:t> A dark-colored pot to absorb heat. </a:t>
            </a:r>
            <a:endParaRPr lang="en-US" sz="2000" dirty="0">
              <a:solidFill>
                <a:srgbClr val="0B57D0"/>
              </a:solidFill>
              <a:latin typeface="Times New Roman" panose="02020603050405020304" pitchFamily="18" charset="0"/>
              <a:cs typeface="Times New Roman" panose="02020603050405020304" pitchFamily="18" charset="0"/>
            </a:endParaRPr>
          </a:p>
          <a:p>
            <a:pPr marL="285750" indent="-285750">
              <a:spcBef>
                <a:spcPts val="750"/>
              </a:spcBef>
              <a:spcAft>
                <a:spcPts val="1500"/>
              </a:spcAft>
              <a:buFont typeface="Arial" panose="020B0604020202020204" pitchFamily="34" charset="0"/>
              <a:buChar char="•"/>
            </a:pPr>
            <a:r>
              <a:rPr lang="en-US" sz="2000" b="1" dirty="0">
                <a:solidFill>
                  <a:srgbClr val="001D35"/>
                </a:solidFill>
                <a:latin typeface="Times New Roman" panose="02020603050405020304" pitchFamily="18" charset="0"/>
                <a:cs typeface="Times New Roman" panose="02020603050405020304" pitchFamily="18" charset="0"/>
              </a:rPr>
              <a:t>Glass or Plastic Cover:</a:t>
            </a:r>
            <a:r>
              <a:rPr lang="en-US" sz="2000" dirty="0">
                <a:solidFill>
                  <a:srgbClr val="001D35"/>
                </a:solidFill>
                <a:latin typeface="Times New Roman" panose="02020603050405020304" pitchFamily="18" charset="0"/>
                <a:cs typeface="Times New Roman" panose="02020603050405020304" pitchFamily="18" charset="0"/>
              </a:rPr>
              <a:t> To allow sunlight in and trap heat</a:t>
            </a:r>
            <a:r>
              <a:rPr lang="en-US" dirty="0">
                <a:solidFill>
                  <a:srgbClr val="001D35"/>
                </a:solidFill>
                <a:latin typeface="Times New Roman" panose="02020603050405020304" pitchFamily="18" charset="0"/>
                <a:cs typeface="Times New Roman" panose="02020603050405020304" pitchFamily="18" charset="0"/>
              </a:rPr>
              <a:t>.</a:t>
            </a:r>
            <a:endParaRPr lang="en-US" b="0" i="0" dirty="0">
              <a:solidFill>
                <a:srgbClr val="001D35"/>
              </a:solidFill>
              <a:effectLst/>
              <a:latin typeface="Times New Roman" panose="02020603050405020304" pitchFamily="18" charset="0"/>
              <a:cs typeface="Times New Roman" panose="02020603050405020304" pitchFamily="18" charset="0"/>
            </a:endParaRPr>
          </a:p>
        </p:txBody>
      </p:sp>
      <p:pic>
        <p:nvPicPr>
          <p:cNvPr id="1026" name="Picture 2" descr="Solar Cooker">
            <a:extLst>
              <a:ext uri="{FF2B5EF4-FFF2-40B4-BE49-F238E27FC236}">
                <a16:creationId xmlns:a16="http://schemas.microsoft.com/office/drawing/2014/main" id="{C18CE6D6-BA6C-01D6-DB17-3A66BF9BA9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7230"/>
          <a:stretch>
            <a:fillRect/>
          </a:stretch>
        </p:blipFill>
        <p:spPr bwMode="auto">
          <a:xfrm>
            <a:off x="7729538" y="1095674"/>
            <a:ext cx="4462462" cy="2237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ve the construction of the solar cooker.">
            <a:extLst>
              <a:ext uri="{FF2B5EF4-FFF2-40B4-BE49-F238E27FC236}">
                <a16:creationId xmlns:a16="http://schemas.microsoft.com/office/drawing/2014/main" id="{BD609939-9E1A-E6EA-708B-6A6D38AC189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811220" y="3572773"/>
            <a:ext cx="3247429"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1ABFD0-7E10-8F2B-CAC3-163D2427D522}"/>
              </a:ext>
            </a:extLst>
          </p:cNvPr>
          <p:cNvSpPr txBox="1"/>
          <p:nvPr/>
        </p:nvSpPr>
        <p:spPr>
          <a:xfrm>
            <a:off x="0" y="4051773"/>
            <a:ext cx="9030890" cy="2444708"/>
          </a:xfrm>
          <a:prstGeom prst="rect">
            <a:avLst/>
          </a:prstGeom>
          <a:noFill/>
        </p:spPr>
        <p:txBody>
          <a:bodyPr wrap="square">
            <a:spAutoFit/>
          </a:bodyPr>
          <a:lstStyle/>
          <a:p>
            <a:pPr marL="285750" indent="-285750" algn="l">
              <a:lnSpc>
                <a:spcPts val="1950"/>
              </a:lnSpc>
              <a:spcBef>
                <a:spcPts val="1500"/>
              </a:spcBef>
              <a:spcAft>
                <a:spcPts val="750"/>
              </a:spcAft>
              <a:buFont typeface="Wingdings" panose="05000000000000000000" pitchFamily="2" charset="2"/>
              <a:buChar char="v"/>
            </a:pPr>
            <a:r>
              <a:rPr lang="en-US" sz="2000" b="1" i="0" dirty="0">
                <a:solidFill>
                  <a:srgbClr val="7030A0"/>
                </a:solidFill>
                <a:effectLst/>
                <a:latin typeface="Times New Roman" panose="02020603050405020304" pitchFamily="18" charset="0"/>
                <a:cs typeface="Times New Roman" panose="02020603050405020304" pitchFamily="18" charset="0"/>
              </a:rPr>
              <a:t>Principle of operation:</a:t>
            </a:r>
          </a:p>
          <a:p>
            <a:pPr marL="285750" indent="-285750" algn="l">
              <a:lnSpc>
                <a:spcPts val="1650"/>
              </a:lnSpc>
              <a:spcBef>
                <a:spcPts val="750"/>
              </a:spcBef>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Concentration:</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Solar cookers use reflective surfaces, </a:t>
            </a:r>
            <a:r>
              <a:rPr lang="en-US" sz="2000" b="1" i="0" dirty="0">
                <a:solidFill>
                  <a:srgbClr val="FF0000"/>
                </a:solidFill>
                <a:effectLst/>
                <a:latin typeface="Times New Roman" panose="02020603050405020304" pitchFamily="18" charset="0"/>
                <a:cs typeface="Times New Roman" panose="02020603050405020304" pitchFamily="18" charset="0"/>
              </a:rPr>
              <a:t>like mirrors or shiny metal, </a:t>
            </a:r>
            <a:r>
              <a:rPr lang="en-US" sz="2000" b="0" i="0" dirty="0">
                <a:effectLst/>
                <a:latin typeface="Times New Roman" panose="02020603050405020304" pitchFamily="18" charset="0"/>
                <a:cs typeface="Times New Roman" panose="02020603050405020304" pitchFamily="18" charset="0"/>
              </a:rPr>
              <a:t>to focus sunlight onto a small area, like a cooking pot. </a:t>
            </a:r>
          </a:p>
          <a:p>
            <a:pPr marL="285750" indent="-285750" algn="l">
              <a:lnSpc>
                <a:spcPts val="1650"/>
              </a:lnSpc>
              <a:spcBef>
                <a:spcPts val="750"/>
              </a:spcBef>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Absorption:</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The concentrated sunlight is </a:t>
            </a:r>
            <a:r>
              <a:rPr lang="en-US" sz="2000" b="1" i="0" dirty="0">
                <a:solidFill>
                  <a:srgbClr val="FF0000"/>
                </a:solidFill>
                <a:effectLst/>
                <a:latin typeface="Times New Roman" panose="02020603050405020304" pitchFamily="18" charset="0"/>
                <a:cs typeface="Times New Roman" panose="02020603050405020304" pitchFamily="18" charset="0"/>
              </a:rPr>
              <a:t>absorbed by the dark-colored pot </a:t>
            </a:r>
            <a:r>
              <a:rPr lang="en-US" sz="2000" b="0" i="0" dirty="0">
                <a:effectLst/>
                <a:latin typeface="Times New Roman" panose="02020603050405020304" pitchFamily="18" charset="0"/>
                <a:cs typeface="Times New Roman" panose="02020603050405020304" pitchFamily="18" charset="0"/>
              </a:rPr>
              <a:t>and the interior of the cooker, converting light energy into heat energy. </a:t>
            </a:r>
          </a:p>
          <a:p>
            <a:pPr marL="285750" indent="-285750" algn="l">
              <a:lnSpc>
                <a:spcPts val="1650"/>
              </a:lnSpc>
              <a:spcBef>
                <a:spcPts val="750"/>
              </a:spcBef>
              <a:spcAft>
                <a:spcPts val="15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Insulation/Heat Retention:</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The cooker is often designed with a </a:t>
            </a:r>
            <a:r>
              <a:rPr lang="en-US" sz="2000" b="1" i="0" dirty="0">
                <a:solidFill>
                  <a:srgbClr val="FF0000"/>
                </a:solidFill>
                <a:effectLst/>
                <a:latin typeface="Times New Roman" panose="02020603050405020304" pitchFamily="18" charset="0"/>
                <a:cs typeface="Times New Roman" panose="02020603050405020304" pitchFamily="18" charset="0"/>
              </a:rPr>
              <a:t>transparent cover (like glass or plastic) </a:t>
            </a:r>
            <a:r>
              <a:rPr lang="en-US" sz="2000" b="0" i="0" dirty="0">
                <a:effectLst/>
                <a:latin typeface="Times New Roman" panose="02020603050405020304" pitchFamily="18" charset="0"/>
                <a:cs typeface="Times New Roman" panose="02020603050405020304" pitchFamily="18" charset="0"/>
              </a:rPr>
              <a:t>and insulated walls to trap the heat inside, preventing it from escaping. </a:t>
            </a:r>
          </a:p>
        </p:txBody>
      </p:sp>
      <p:sp>
        <p:nvSpPr>
          <p:cNvPr id="8" name="TextBox 7">
            <a:extLst>
              <a:ext uri="{FF2B5EF4-FFF2-40B4-BE49-F238E27FC236}">
                <a16:creationId xmlns:a16="http://schemas.microsoft.com/office/drawing/2014/main" id="{97967FE3-796A-A39D-59D0-464ABA3F6440}"/>
              </a:ext>
            </a:extLst>
          </p:cNvPr>
          <p:cNvSpPr txBox="1"/>
          <p:nvPr/>
        </p:nvSpPr>
        <p:spPr>
          <a:xfrm>
            <a:off x="9127331" y="6269186"/>
            <a:ext cx="3064669"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Fig: </a:t>
            </a:r>
            <a:r>
              <a:rPr lang="en-US" b="1" dirty="0">
                <a:latin typeface="Times New Roman" panose="02020603050405020304" pitchFamily="18" charset="0"/>
                <a:cs typeface="Times New Roman" panose="02020603050405020304" pitchFamily="18" charset="0"/>
              </a:rPr>
              <a:t>S</a:t>
            </a:r>
            <a:r>
              <a:rPr lang="en-US" sz="1800" b="1" dirty="0">
                <a:latin typeface="Times New Roman" panose="02020603050405020304" pitchFamily="18" charset="0"/>
                <a:cs typeface="Times New Roman" panose="02020603050405020304" pitchFamily="18" charset="0"/>
              </a:rPr>
              <a:t>olar cooker </a:t>
            </a:r>
            <a:endParaRPr lang="en-IN" b="1" dirty="0"/>
          </a:p>
        </p:txBody>
      </p:sp>
    </p:spTree>
    <p:extLst>
      <p:ext uri="{BB962C8B-B14F-4D97-AF65-F5344CB8AC3E}">
        <p14:creationId xmlns:p14="http://schemas.microsoft.com/office/powerpoint/2010/main" val="331266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2BA84-DF37-EA7E-1B28-759AEF8898B5}"/>
              </a:ext>
            </a:extLst>
          </p:cNvPr>
          <p:cNvSpPr txBox="1"/>
          <p:nvPr/>
        </p:nvSpPr>
        <p:spPr>
          <a:xfrm>
            <a:off x="14289" y="0"/>
            <a:ext cx="12192000" cy="6863417"/>
          </a:xfrm>
          <a:prstGeom prst="rect">
            <a:avLst/>
          </a:prstGeom>
          <a:noFill/>
        </p:spPr>
        <p:txBody>
          <a:bodyPr wrap="square" rtlCol="0">
            <a:spAutoFit/>
          </a:bodyPr>
          <a:lstStyle/>
          <a:p>
            <a:pPr algn="ctr"/>
            <a:r>
              <a:rPr lang="en-GB" sz="2000" b="1" dirty="0">
                <a:solidFill>
                  <a:srgbClr val="002060"/>
                </a:solidFill>
                <a:latin typeface="Times New Roman" panose="02020603050405020304" pitchFamily="18" charset="0"/>
                <a:cs typeface="Times New Roman" panose="02020603050405020304" pitchFamily="18" charset="0"/>
              </a:rPr>
              <a:t>Descriptive questions</a:t>
            </a:r>
          </a:p>
          <a:p>
            <a:pPr marL="342900" indent="-342900">
              <a:buFont typeface="+mj-lt"/>
              <a:buAutoNum type="arabicPeriod"/>
            </a:pPr>
            <a:r>
              <a:rPr lang="en-GB" sz="2000" dirty="0">
                <a:latin typeface="Times New Roman" panose="02020603050405020304" pitchFamily="18" charset="0"/>
                <a:cs typeface="Times New Roman" panose="02020603050405020304" pitchFamily="18" charset="0"/>
              </a:rPr>
              <a:t>Define and classify the solar collectors.</a:t>
            </a:r>
          </a:p>
          <a:p>
            <a:pPr marL="342900" indent="-342900">
              <a:buFont typeface="+mj-lt"/>
              <a:buAutoNum type="arabicPeriod"/>
            </a:pPr>
            <a:r>
              <a:rPr lang="en-GB" sz="2000" dirty="0">
                <a:latin typeface="Times New Roman" panose="02020603050405020304" pitchFamily="18" charset="0"/>
                <a:cs typeface="Times New Roman" panose="02020603050405020304" pitchFamily="18" charset="0"/>
              </a:rPr>
              <a:t>Illustrate the flat plate collector with a neat sketch.</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Demonstrate different types of concentrating collectors with neat sketch.</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What is meant by solar energy storage? Mention the various solar energy storage systems. </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Explain the different techniques of solar space heating.</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Illustrate production of the cooling by using solar systems.</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Explain the working of solar stills.</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Describe the construction of solar ponds.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Describe the working of solar cooker.</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Discuss the central power tower concept.</a:t>
            </a:r>
          </a:p>
          <a:p>
            <a:pPr algn="ctr"/>
            <a:r>
              <a:rPr lang="en-US" sz="2000" b="1" dirty="0">
                <a:solidFill>
                  <a:srgbClr val="002060"/>
                </a:solidFill>
                <a:latin typeface="Times New Roman" panose="02020603050405020304" pitchFamily="18" charset="0"/>
                <a:cs typeface="Times New Roman" panose="02020603050405020304" pitchFamily="18" charset="0"/>
              </a:rPr>
              <a:t>Short answerer questions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What is the working principle of solar collector.</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List the features of solar collectors.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What </a:t>
            </a:r>
            <a:r>
              <a:rPr lang="en-US" sz="2000">
                <a:latin typeface="Times New Roman" panose="02020603050405020304" pitchFamily="18" charset="0"/>
                <a:cs typeface="Times New Roman" panose="02020603050405020304" pitchFamily="18" charset="0"/>
              </a:rPr>
              <a:t>are demerits </a:t>
            </a:r>
            <a:r>
              <a:rPr lang="en-US" sz="2000" dirty="0">
                <a:latin typeface="Times New Roman" panose="02020603050405020304" pitchFamily="18" charset="0"/>
                <a:cs typeface="Times New Roman" panose="02020603050405020304" pitchFamily="18" charset="0"/>
              </a:rPr>
              <a:t>of solar collectors.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Define solar pond.</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Draw the neat sketch of solar drier.</a:t>
            </a:r>
            <a:endParaRPr lang="en-US" sz="2000" b="1" dirty="0">
              <a:latin typeface="Times New Roman" panose="02020603050405020304" pitchFamily="18" charset="0"/>
              <a:cs typeface="Times New Roman" panose="02020603050405020304" pitchFamily="18" charset="0"/>
            </a:endParaRPr>
          </a:p>
          <a:p>
            <a:pPr algn="ctr"/>
            <a:r>
              <a:rPr lang="en-US" sz="2000" b="1" dirty="0">
                <a:solidFill>
                  <a:srgbClr val="002060"/>
                </a:solidFill>
                <a:latin typeface="Times New Roman" panose="02020603050405020304" pitchFamily="18" charset="0"/>
                <a:cs typeface="Times New Roman" panose="02020603050405020304" pitchFamily="18" charset="0"/>
              </a:rPr>
              <a:t>Assignment questions</a:t>
            </a:r>
          </a:p>
          <a:p>
            <a:pPr marL="457200" indent="-457200">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Derive the equation for mathematical analysis of flat plate collectors.</a:t>
            </a:r>
          </a:p>
          <a:p>
            <a:pPr marL="457200" indent="-457200">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Elucidate the orientation of concentrating collectors.</a:t>
            </a:r>
          </a:p>
          <a:p>
            <a:pPr marL="457200" indent="-457200">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Illustrate the solar driers with neat sketch.</a:t>
            </a:r>
          </a:p>
          <a:p>
            <a:pPr marL="457200" indent="-457200">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Demonstrate the solar chimney with a neat sketch.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86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F45B9-C6CD-695F-0810-59DC89E12A23}"/>
              </a:ext>
            </a:extLst>
          </p:cNvPr>
          <p:cNvSpPr txBox="1"/>
          <p:nvPr/>
        </p:nvSpPr>
        <p:spPr>
          <a:xfrm>
            <a:off x="2382" y="0"/>
            <a:ext cx="12189618" cy="509370"/>
          </a:xfrm>
          <a:prstGeom prst="rect">
            <a:avLst/>
          </a:prstGeom>
          <a:noFill/>
        </p:spPr>
        <p:txBody>
          <a:bodyPr wrap="square">
            <a:spAutoFit/>
          </a:bodyPr>
          <a:lstStyle/>
          <a:p>
            <a:pPr marL="342900" marR="281305" lvl="0" indent="-342900">
              <a:lnSpc>
                <a:spcPct val="103000"/>
              </a:lnSpc>
              <a:spcBef>
                <a:spcPts val="150"/>
              </a:spcBef>
              <a:spcAft>
                <a:spcPts val="800"/>
              </a:spcAft>
              <a:buFont typeface="Wingdings" panose="05000000000000000000" pitchFamily="2" charset="2"/>
              <a:buChar char=""/>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Classification of solar collectors:</a:t>
            </a:r>
            <a:endParaRPr lang="en-IN"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06839D-DCC7-F2E1-98B7-FB61DD1658E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554340"/>
            <a:ext cx="12189618" cy="6005730"/>
          </a:xfrm>
          <a:prstGeom prst="rect">
            <a:avLst/>
          </a:prstGeom>
        </p:spPr>
      </p:pic>
      <p:sp>
        <p:nvSpPr>
          <p:cNvPr id="6" name="TextBox 5">
            <a:extLst>
              <a:ext uri="{FF2B5EF4-FFF2-40B4-BE49-F238E27FC236}">
                <a16:creationId xmlns:a16="http://schemas.microsoft.com/office/drawing/2014/main" id="{2C451038-CC51-B7FC-C0E5-4EB04B1FEF88}"/>
              </a:ext>
            </a:extLst>
          </p:cNvPr>
          <p:cNvSpPr txBox="1"/>
          <p:nvPr/>
        </p:nvSpPr>
        <p:spPr>
          <a:xfrm>
            <a:off x="2994422" y="6348630"/>
            <a:ext cx="6200774" cy="374077"/>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Classification of </a:t>
            </a:r>
            <a:r>
              <a:rPr lang="en-IN" sz="1800" b="1" dirty="0">
                <a:solidFill>
                  <a:srgbClr val="231F20"/>
                </a:solidFill>
                <a:effectLst/>
                <a:latin typeface="Times New Roman" panose="02020603050405020304" pitchFamily="18" charset="0"/>
                <a:ea typeface="Calibri" panose="020F0502020204030204" pitchFamily="34" charset="0"/>
                <a:cs typeface="Times New Roman" panose="02020603050405020304" pitchFamily="18" charset="0"/>
              </a:rPr>
              <a:t>solar collector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887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C6264E-367E-65AC-EFDA-60CE540FEF0C}"/>
              </a:ext>
            </a:extLst>
          </p:cNvPr>
          <p:cNvSpPr txBox="1"/>
          <p:nvPr/>
        </p:nvSpPr>
        <p:spPr>
          <a:xfrm>
            <a:off x="0" y="0"/>
            <a:ext cx="12192000" cy="6781344"/>
          </a:xfrm>
          <a:prstGeom prst="rect">
            <a:avLst/>
          </a:prstGeom>
          <a:noFill/>
        </p:spPr>
        <p:txBody>
          <a:bodyPr wrap="square">
            <a:spAutoFit/>
          </a:bodyPr>
          <a:lstStyle/>
          <a:p>
            <a:pPr marL="457200" indent="-457200">
              <a:spcAft>
                <a:spcPts val="800"/>
              </a:spcAft>
              <a:buFont typeface="Wingdings" panose="05000000000000000000" pitchFamily="2" charset="2"/>
              <a:buChar char="v"/>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Flat plate collectors: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Principle of conversion:</a:t>
            </a:r>
          </a:p>
          <a:p>
            <a:pPr algn="just">
              <a:buNone/>
            </a:pPr>
            <a:r>
              <a:rPr lang="en-US" sz="2400" dirty="0">
                <a:latin typeface="Times New Roman" panose="02020603050405020304" pitchFamily="18" charset="0"/>
                <a:cs typeface="Times New Roman" panose="02020603050405020304" pitchFamily="18" charset="0"/>
              </a:rPr>
              <a:t>	If </a:t>
            </a:r>
            <a:r>
              <a:rPr lang="en-US" sz="2400" b="1" dirty="0">
                <a:solidFill>
                  <a:srgbClr val="FF0000"/>
                </a:solidFill>
                <a:latin typeface="Times New Roman" panose="02020603050405020304" pitchFamily="18" charset="0"/>
                <a:cs typeface="Times New Roman" panose="02020603050405020304" pitchFamily="18" charset="0"/>
              </a:rPr>
              <a:t>incident radiation is unity </a:t>
            </a:r>
            <a:r>
              <a:rPr lang="en-US" sz="2400" dirty="0">
                <a:latin typeface="Times New Roman" panose="02020603050405020304" pitchFamily="18" charset="0"/>
                <a:cs typeface="Times New Roman" panose="02020603050405020304" pitchFamily="18" charset="0"/>
              </a:rPr>
              <a:t>on a body, then </a:t>
            </a:r>
            <a:r>
              <a:rPr lang="en-US" sz="2400" b="1" dirty="0">
                <a:solidFill>
                  <a:srgbClr val="FF0000"/>
                </a:solidFill>
                <a:latin typeface="Times New Roman" panose="02020603050405020304" pitchFamily="18" charset="0"/>
                <a:cs typeface="Times New Roman" panose="02020603050405020304" pitchFamily="18" charset="0"/>
              </a:rPr>
              <a:t>radiation can be absorbed, reflected, transmitted.</a:t>
            </a:r>
            <a:r>
              <a:rPr lang="en-US" sz="2400" dirty="0">
                <a:latin typeface="Times New Roman" panose="02020603050405020304" pitchFamily="18" charset="0"/>
                <a:cs typeface="Times New Roman" panose="02020603050405020304" pitchFamily="18" charset="0"/>
              </a:rPr>
              <a:t> If absorption coefficient, reflection coefficient and transmission coefficient are α, </a:t>
            </a:r>
            <a:r>
              <a:rPr lang="en-IN" sz="2400" dirty="0">
                <a:latin typeface="Times New Roman" panose="02020603050405020304" pitchFamily="18" charset="0"/>
                <a:cs typeface="Times New Roman" panose="02020603050405020304" pitchFamily="18" charset="0"/>
              </a:rPr>
              <a:t>ρ</a:t>
            </a:r>
            <a:r>
              <a:rPr lang="en-US" sz="2400" dirty="0">
                <a:latin typeface="Times New Roman" panose="02020603050405020304" pitchFamily="18" charset="0"/>
                <a:cs typeface="Times New Roman" panose="02020603050405020304" pitchFamily="18" charset="0"/>
              </a:rPr>
              <a:t> and </a:t>
            </a:r>
            <a:r>
              <a:rPr lang="en-IN" sz="2400" dirty="0">
                <a:latin typeface="Times New Roman" panose="02020603050405020304" pitchFamily="18" charset="0"/>
                <a:cs typeface="Times New Roman" panose="02020603050405020304" pitchFamily="18" charset="0"/>
              </a:rPr>
              <a:t>τ</a:t>
            </a:r>
            <a:r>
              <a:rPr lang="en-US" sz="2400" dirty="0">
                <a:latin typeface="Times New Roman" panose="02020603050405020304" pitchFamily="18" charset="0"/>
                <a:cs typeface="Times New Roman" panose="02020603050405020304" pitchFamily="18" charset="0"/>
              </a:rPr>
              <a:t>, respectively, then</a:t>
            </a:r>
            <a:endParaRPr lang="en-IN" sz="2400" dirty="0">
              <a:latin typeface="Times New Roman" panose="02020603050405020304" pitchFamily="18" charset="0"/>
              <a:cs typeface="Times New Roman" panose="02020603050405020304" pitchFamily="18" charset="0"/>
            </a:endParaRPr>
          </a:p>
          <a:p>
            <a:pPr>
              <a:buNone/>
            </a:pPr>
            <a:endParaRPr lang="en-US" sz="2400" b="1" dirty="0">
              <a:latin typeface="Times New Roman" panose="02020603050405020304" pitchFamily="18" charset="0"/>
              <a:cs typeface="Times New Roman" panose="02020603050405020304" pitchFamily="18" charset="0"/>
            </a:endParaRPr>
          </a:p>
          <a:p>
            <a:pPr>
              <a:buNone/>
            </a:pPr>
            <a:r>
              <a:rPr lang="en-IN" sz="2400" dirty="0">
                <a:latin typeface="Times New Roman" panose="02020603050405020304" pitchFamily="18" charset="0"/>
                <a:cs typeface="Times New Roman" panose="02020603050405020304" pitchFamily="18" charset="0"/>
              </a:rPr>
              <a:t>α+</a:t>
            </a:r>
            <a:r>
              <a:rPr lang="en-IN" sz="2400" dirty="0" err="1">
                <a:latin typeface="Times New Roman" panose="02020603050405020304" pitchFamily="18" charset="0"/>
                <a:cs typeface="Times New Roman" panose="02020603050405020304" pitchFamily="18" charset="0"/>
              </a:rPr>
              <a:t>ρ+τ</a:t>
            </a:r>
            <a:r>
              <a:rPr lang="en-IN" sz="2400" dirty="0">
                <a:latin typeface="Times New Roman" panose="02020603050405020304" pitchFamily="18" charset="0"/>
                <a:cs typeface="Times New Roman" panose="02020603050405020304" pitchFamily="18" charset="0"/>
              </a:rPr>
              <a:t>=1</a:t>
            </a:r>
          </a:p>
          <a:p>
            <a:pPr>
              <a:buNone/>
            </a:pPr>
            <a:r>
              <a:rPr lang="en-IN" sz="2400" dirty="0">
                <a:latin typeface="Times New Roman" panose="02020603050405020304" pitchFamily="18" charset="0"/>
                <a:cs typeface="Times New Roman" panose="02020603050405020304" pitchFamily="18" charset="0"/>
              </a:rPr>
              <a:t>α … Absorption coefficient</a:t>
            </a:r>
          </a:p>
          <a:p>
            <a:pPr>
              <a:buNone/>
            </a:pPr>
            <a:r>
              <a:rPr lang="en-IN" sz="2400" dirty="0">
                <a:latin typeface="Times New Roman" panose="02020603050405020304" pitchFamily="18" charset="0"/>
                <a:cs typeface="Times New Roman" panose="02020603050405020304" pitchFamily="18" charset="0"/>
              </a:rPr>
              <a:t>ρ … Reflection coefficient</a:t>
            </a:r>
          </a:p>
          <a:p>
            <a:pPr>
              <a:buNone/>
            </a:pPr>
            <a:r>
              <a:rPr lang="en-IN" sz="2400" dirty="0">
                <a:latin typeface="Times New Roman" panose="02020603050405020304" pitchFamily="18" charset="0"/>
                <a:cs typeface="Times New Roman" panose="02020603050405020304" pitchFamily="18" charset="0"/>
              </a:rPr>
              <a:t>τ … Transmission coefficient</a:t>
            </a:r>
          </a:p>
          <a:p>
            <a:pPr algn="ctr">
              <a:buNone/>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Components of flat plate collector:</a:t>
            </a:r>
          </a:p>
          <a:p>
            <a:pPr>
              <a:buNone/>
            </a:pP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Absorber plate</a:t>
            </a:r>
          </a:p>
          <a:p>
            <a:pPr>
              <a:buNone/>
            </a:pPr>
            <a:r>
              <a:rPr lang="en-US" sz="2400" dirty="0">
                <a:latin typeface="Times New Roman" panose="02020603050405020304" pitchFamily="18" charset="0"/>
                <a:cs typeface="Times New Roman" panose="02020603050405020304" pitchFamily="18" charset="0"/>
              </a:rPr>
              <a:t>ii) Transparent cover</a:t>
            </a:r>
          </a:p>
          <a:p>
            <a:pPr>
              <a:buNone/>
            </a:pPr>
            <a:r>
              <a:rPr lang="en-US" sz="2400" dirty="0">
                <a:latin typeface="Times New Roman" panose="02020603050405020304" pitchFamily="18" charset="0"/>
                <a:cs typeface="Times New Roman" panose="02020603050405020304" pitchFamily="18" charset="0"/>
              </a:rPr>
              <a:t>iii) Fluid tubes or channels</a:t>
            </a:r>
          </a:p>
          <a:p>
            <a:pPr>
              <a:buNone/>
            </a:pPr>
            <a:r>
              <a:rPr lang="en-US" sz="2400" dirty="0">
                <a:latin typeface="Times New Roman" panose="02020603050405020304" pitchFamily="18" charset="0"/>
                <a:cs typeface="Times New Roman" panose="02020603050405020304" pitchFamily="18" charset="0"/>
              </a:rPr>
              <a:t>iv) Thermal insulation</a:t>
            </a:r>
          </a:p>
          <a:p>
            <a:pPr>
              <a:buNone/>
            </a:pPr>
            <a:r>
              <a:rPr lang="en-US" sz="2400" dirty="0">
                <a:latin typeface="Times New Roman" panose="02020603050405020304" pitchFamily="18" charset="0"/>
                <a:cs typeface="Times New Roman" panose="02020603050405020304" pitchFamily="18" charset="0"/>
              </a:rPr>
              <a:t>v) Tight container or box</a:t>
            </a:r>
          </a:p>
          <a:p>
            <a:pPr>
              <a:buNone/>
            </a:pPr>
            <a:r>
              <a:rPr lang="en-US" sz="1600" dirty="0">
                <a:latin typeface="Bookman Old Style" pitchFamily="18" charset="0"/>
              </a:rPr>
              <a:t>			</a:t>
            </a:r>
            <a:endParaRPr lang="en-IN" sz="1600" dirty="0">
              <a:latin typeface="Bookman Old Style" pitchFamily="18" charset="0"/>
            </a:endParaRPr>
          </a:p>
        </p:txBody>
      </p:sp>
      <p:pic>
        <p:nvPicPr>
          <p:cNvPr id="8" name="Picture 2">
            <a:extLst>
              <a:ext uri="{FF2B5EF4-FFF2-40B4-BE49-F238E27FC236}">
                <a16:creationId xmlns:a16="http://schemas.microsoft.com/office/drawing/2014/main" id="{D5EDC243-F6B8-D61F-0B1E-4025AEC13ACC}"/>
              </a:ext>
            </a:extLst>
          </p:cNvPr>
          <p:cNvPicPr>
            <a:picLocks noChangeAspect="1" noChangeArrowheads="1"/>
          </p:cNvPicPr>
          <p:nvPr/>
        </p:nvPicPr>
        <p:blipFill>
          <a:blip r:embed="rId2"/>
          <a:srcRect/>
          <a:stretch>
            <a:fillRect/>
          </a:stretch>
        </p:blipFill>
        <p:spPr bwMode="auto">
          <a:xfrm>
            <a:off x="4124373" y="1823553"/>
            <a:ext cx="7467600" cy="2057401"/>
          </a:xfrm>
          <a:prstGeom prst="rect">
            <a:avLst/>
          </a:prstGeom>
          <a:noFill/>
          <a:ln w="9525">
            <a:noFill/>
            <a:miter lim="800000"/>
            <a:headEnd/>
            <a:tailEnd/>
          </a:ln>
          <a:effectLst/>
        </p:spPr>
      </p:pic>
      <p:sp>
        <p:nvSpPr>
          <p:cNvPr id="9" name="TextBox 8"/>
          <p:cNvSpPr txBox="1"/>
          <p:nvPr/>
        </p:nvSpPr>
        <p:spPr>
          <a:xfrm>
            <a:off x="6381349" y="3839001"/>
            <a:ext cx="4153701" cy="369332"/>
          </a:xfrm>
          <a:prstGeom prst="rect">
            <a:avLst/>
          </a:prstGeom>
          <a:noFill/>
        </p:spPr>
        <p:txBody>
          <a:bodyPr wrap="none" rtlCol="0">
            <a:spAutoFit/>
          </a:bodyPr>
          <a:lstStyle/>
          <a:p>
            <a:r>
              <a:rPr lang="en-US" b="1" dirty="0">
                <a:latin typeface="Bookman Old Style" pitchFamily="18" charset="0"/>
              </a:rPr>
              <a:t>Fig: Layout of flat plate collector</a:t>
            </a:r>
            <a:endParaRPr lang="en-IN" b="1" dirty="0">
              <a:latin typeface="Bookman Old Style" pitchFamily="18" charset="0"/>
            </a:endParaRPr>
          </a:p>
        </p:txBody>
      </p:sp>
      <p:pic>
        <p:nvPicPr>
          <p:cNvPr id="10" name="Picture 3">
            <a:extLst>
              <a:ext uri="{FF2B5EF4-FFF2-40B4-BE49-F238E27FC236}">
                <a16:creationId xmlns:a16="http://schemas.microsoft.com/office/drawing/2014/main" id="{27CCDFC4-069A-3579-0817-D3635CF1E308}"/>
              </a:ext>
            </a:extLst>
          </p:cNvPr>
          <p:cNvPicPr>
            <a:picLocks noChangeAspect="1" noChangeArrowheads="1"/>
          </p:cNvPicPr>
          <p:nvPr/>
        </p:nvPicPr>
        <p:blipFill>
          <a:blip r:embed="rId3"/>
          <a:srcRect/>
          <a:stretch>
            <a:fillRect/>
          </a:stretch>
        </p:blipFill>
        <p:spPr bwMode="auto">
          <a:xfrm>
            <a:off x="4962524" y="4208333"/>
            <a:ext cx="6991350" cy="1966850"/>
          </a:xfrm>
          <a:prstGeom prst="rect">
            <a:avLst/>
          </a:prstGeom>
          <a:noFill/>
          <a:ln w="9525">
            <a:noFill/>
            <a:miter lim="800000"/>
            <a:headEnd/>
            <a:tailEnd/>
          </a:ln>
          <a:effectLst/>
        </p:spPr>
      </p:pic>
      <p:sp>
        <p:nvSpPr>
          <p:cNvPr id="11" name="TextBox 10"/>
          <p:cNvSpPr txBox="1"/>
          <p:nvPr/>
        </p:nvSpPr>
        <p:spPr>
          <a:xfrm>
            <a:off x="6306552" y="6175183"/>
            <a:ext cx="5285421" cy="369332"/>
          </a:xfrm>
          <a:prstGeom prst="rect">
            <a:avLst/>
          </a:prstGeom>
          <a:noFill/>
        </p:spPr>
        <p:txBody>
          <a:bodyPr wrap="none" rtlCol="0">
            <a:spAutoFit/>
          </a:bodyPr>
          <a:lstStyle/>
          <a:p>
            <a:r>
              <a:rPr lang="en-US" b="1" dirty="0">
                <a:latin typeface="Bookman Old Style" pitchFamily="18" charset="0"/>
              </a:rPr>
              <a:t>Fig: Fluid Tube connection and Fluid Flow</a:t>
            </a:r>
            <a:endParaRPr lang="en-IN" b="1" dirty="0">
              <a:latin typeface="Bookman Old Style" pitchFamily="18" charset="0"/>
            </a:endParaRPr>
          </a:p>
        </p:txBody>
      </p:sp>
    </p:spTree>
    <p:extLst>
      <p:ext uri="{BB962C8B-B14F-4D97-AF65-F5344CB8AC3E}">
        <p14:creationId xmlns:p14="http://schemas.microsoft.com/office/powerpoint/2010/main" val="271240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087225" cy="5840435"/>
          </a:xfrm>
        </p:spPr>
        <p:txBody>
          <a:bodyPr>
            <a:noAutofit/>
          </a:bodyPr>
          <a:lstStyle/>
          <a:p>
            <a:pPr marL="342900" lvl="3" indent="-342900" algn="just">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Absorber Plate: </a:t>
            </a:r>
          </a:p>
          <a:p>
            <a:pPr marL="342900" lvl="3" indent="-342900" algn="just"/>
            <a:r>
              <a:rPr lang="en-US" sz="2400" dirty="0">
                <a:latin typeface="Times New Roman" panose="02020603050405020304" pitchFamily="18" charset="0"/>
                <a:cs typeface="Times New Roman" panose="02020603050405020304" pitchFamily="18" charset="0"/>
              </a:rPr>
              <a:t>It is meant to intercept and </a:t>
            </a:r>
            <a:r>
              <a:rPr lang="en-US" sz="2400" b="1" dirty="0">
                <a:solidFill>
                  <a:srgbClr val="FF0000"/>
                </a:solidFill>
                <a:latin typeface="Times New Roman" panose="02020603050405020304" pitchFamily="18" charset="0"/>
                <a:cs typeface="Times New Roman" panose="02020603050405020304" pitchFamily="18" charset="0"/>
              </a:rPr>
              <a:t>absorb incident solar radiation. </a:t>
            </a:r>
            <a:r>
              <a:rPr lang="en-US" sz="2400" dirty="0">
                <a:latin typeface="Times New Roman" panose="02020603050405020304" pitchFamily="18" charset="0"/>
                <a:cs typeface="Times New Roman" panose="02020603050405020304" pitchFamily="18" charset="0"/>
              </a:rPr>
              <a:t>It is primarily a blackened heat absorbing plate usually made of copper, aluminum or steel. It may also be given a coating to minimize the emission of heat from its surface.</a:t>
            </a:r>
          </a:p>
          <a:p>
            <a:pPr marL="342900" lvl="3" indent="-342900" algn="just">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Transparent Cover: </a:t>
            </a:r>
          </a:p>
          <a:p>
            <a:pPr marL="342900" lvl="3" indent="-342900" algn="just"/>
            <a:r>
              <a:rPr lang="en-US" sz="2400" dirty="0">
                <a:latin typeface="Times New Roman" panose="02020603050405020304" pitchFamily="18" charset="0"/>
                <a:cs typeface="Times New Roman" panose="02020603050405020304" pitchFamily="18" charset="0"/>
              </a:rPr>
              <a:t>It is made of one or more transparent sheets of </a:t>
            </a:r>
            <a:r>
              <a:rPr lang="en-US" sz="2400" b="1" dirty="0">
                <a:solidFill>
                  <a:srgbClr val="FF0000"/>
                </a:solidFill>
                <a:latin typeface="Times New Roman" panose="02020603050405020304" pitchFamily="18" charset="0"/>
                <a:cs typeface="Times New Roman" panose="02020603050405020304" pitchFamily="18" charset="0"/>
              </a:rPr>
              <a:t>glass or plastic. It is placed above the absorber plate. The cover allows radiation to reach the absorber plate </a:t>
            </a:r>
            <a:r>
              <a:rPr lang="en-US" sz="2400" dirty="0">
                <a:latin typeface="Times New Roman" panose="02020603050405020304" pitchFamily="18" charset="0"/>
                <a:cs typeface="Times New Roman" panose="02020603050405020304" pitchFamily="18" charset="0"/>
              </a:rPr>
              <a:t>but it prevents any re-radiation and heat loss due to convection.</a:t>
            </a:r>
            <a:endParaRPr lang="en-IN" sz="2400" dirty="0">
              <a:latin typeface="Times New Roman" panose="02020603050405020304" pitchFamily="18" charset="0"/>
              <a:cs typeface="Times New Roman" panose="02020603050405020304" pitchFamily="18" charset="0"/>
            </a:endParaRPr>
          </a:p>
          <a:p>
            <a:pPr marL="342900" lvl="3" indent="-342900" algn="just">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Fluid Tubes or Channels:</a:t>
            </a:r>
            <a:r>
              <a:rPr lang="en-US" sz="2400" dirty="0">
                <a:solidFill>
                  <a:srgbClr val="7030A0"/>
                </a:solidFill>
                <a:latin typeface="Times New Roman" panose="02020603050405020304" pitchFamily="18" charset="0"/>
                <a:cs typeface="Times New Roman" panose="02020603050405020304" pitchFamily="18" charset="0"/>
              </a:rPr>
              <a:t> </a:t>
            </a:r>
          </a:p>
          <a:p>
            <a:pPr marL="342900" lvl="3" indent="-342900" algn="just"/>
            <a:r>
              <a:rPr lang="en-US" sz="2400" dirty="0">
                <a:latin typeface="Times New Roman" panose="02020603050405020304" pitchFamily="18" charset="0"/>
                <a:cs typeface="Times New Roman" panose="02020603050405020304" pitchFamily="18" charset="0"/>
              </a:rPr>
              <a:t>Fluid tubes or channels are arranged in thermal contact with the absorber plate so that </a:t>
            </a:r>
            <a:r>
              <a:rPr lang="en-US" sz="2400" b="1" dirty="0">
                <a:solidFill>
                  <a:srgbClr val="FF0000"/>
                </a:solidFill>
                <a:latin typeface="Times New Roman" panose="02020603050405020304" pitchFamily="18" charset="0"/>
                <a:cs typeface="Times New Roman" panose="02020603050405020304" pitchFamily="18" charset="0"/>
              </a:rPr>
              <a:t>heat can be transferred from the absorber plate to the fluid in the tubes or channels.</a:t>
            </a:r>
            <a:endParaRPr lang="en-IN" sz="2400" b="1" dirty="0">
              <a:solidFill>
                <a:srgbClr val="FF0000"/>
              </a:solidFill>
              <a:latin typeface="Times New Roman" panose="02020603050405020304" pitchFamily="18" charset="0"/>
              <a:cs typeface="Times New Roman" panose="02020603050405020304" pitchFamily="18" charset="0"/>
            </a:endParaRPr>
          </a:p>
          <a:p>
            <a:pPr marL="342900" lvl="3" indent="-342900" algn="just">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Thermal Insulation: </a:t>
            </a:r>
          </a:p>
          <a:p>
            <a:pPr marL="342900" lvl="3" indent="-342900" algn="just"/>
            <a:r>
              <a:rPr lang="en-US" sz="2400" dirty="0">
                <a:latin typeface="Times New Roman" panose="02020603050405020304" pitchFamily="18" charset="0"/>
                <a:cs typeface="Times New Roman" panose="02020603050405020304" pitchFamily="18" charset="0"/>
              </a:rPr>
              <a:t>The thermal insulation is provided under the absorber plate and fluid tubes to </a:t>
            </a:r>
            <a:r>
              <a:rPr lang="en-US" sz="2400" b="1" dirty="0">
                <a:solidFill>
                  <a:srgbClr val="FF0000"/>
                </a:solidFill>
                <a:latin typeface="Times New Roman" panose="02020603050405020304" pitchFamily="18" charset="0"/>
                <a:cs typeface="Times New Roman" panose="02020603050405020304" pitchFamily="18" charset="0"/>
              </a:rPr>
              <a:t>minimize any heat loss </a:t>
            </a:r>
            <a:r>
              <a:rPr lang="en-US" sz="2400" dirty="0">
                <a:latin typeface="Times New Roman" panose="02020603050405020304" pitchFamily="18" charset="0"/>
                <a:cs typeface="Times New Roman" panose="02020603050405020304" pitchFamily="18" charset="0"/>
              </a:rPr>
              <a:t>by transmission or convection from the absorber plate and fluid tubes.</a:t>
            </a:r>
            <a:endParaRPr lang="en-IN" sz="2400" dirty="0">
              <a:latin typeface="Times New Roman" panose="02020603050405020304" pitchFamily="18" charset="0"/>
              <a:cs typeface="Times New Roman" panose="02020603050405020304" pitchFamily="18" charset="0"/>
            </a:endParaRPr>
          </a:p>
          <a:p>
            <a:pPr marL="342900" lvl="3" indent="-342900" algn="just">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Tight container or box: </a:t>
            </a:r>
          </a:p>
          <a:p>
            <a:pPr marL="342900" lvl="3" indent="-342900" algn="just"/>
            <a:r>
              <a:rPr lang="en-US" sz="2400" dirty="0">
                <a:latin typeface="Times New Roman" panose="02020603050405020304" pitchFamily="18" charset="0"/>
                <a:cs typeface="Times New Roman" panose="02020603050405020304" pitchFamily="18" charset="0"/>
              </a:rPr>
              <a:t>All the </a:t>
            </a:r>
            <a:r>
              <a:rPr lang="en-US" sz="2400" b="1" dirty="0">
                <a:solidFill>
                  <a:srgbClr val="FF0000"/>
                </a:solidFill>
                <a:latin typeface="Times New Roman" panose="02020603050405020304" pitchFamily="18" charset="0"/>
                <a:cs typeface="Times New Roman" panose="02020603050405020304" pitchFamily="18" charset="0"/>
              </a:rPr>
              <a:t>above components of the collector are protected by a tight container </a:t>
            </a:r>
            <a:r>
              <a:rPr lang="en-US" sz="2400" dirty="0">
                <a:latin typeface="Times New Roman" panose="02020603050405020304" pitchFamily="18" charset="0"/>
                <a:cs typeface="Times New Roman" panose="02020603050405020304" pitchFamily="18" charset="0"/>
              </a:rPr>
              <a:t>or box as shown in figure.</a:t>
            </a:r>
            <a:endParaRPr lang="en-IN" sz="2400" dirty="0">
              <a:latin typeface="Times New Roman" panose="02020603050405020304" pitchFamily="18" charset="0"/>
              <a:cs typeface="Times New Roman" panose="02020603050405020304" pitchFamily="18" charset="0"/>
            </a:endParaRPr>
          </a:p>
          <a:p>
            <a:endParaRPr lang="en-IN"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2913"/>
            <a:ext cx="12192000" cy="2128689"/>
          </a:xfrm>
        </p:spPr>
        <p:txBody>
          <a:bodyPr vert="horz" lIns="91440" tIns="45720" rIns="91440" bIns="45720" rtlCol="0" anchor="ctr">
            <a:noAutofit/>
          </a:bodyPr>
          <a:lstStyle/>
          <a:p>
            <a:pPr marL="342900" lvl="1" indent="-342900" algn="l">
              <a:lnSpc>
                <a:spcPct val="100000"/>
              </a:lnSpc>
              <a:buFont typeface="Wingdings" panose="05000000000000000000" pitchFamily="2" charset="2"/>
              <a:buChar char="Ø"/>
            </a:pPr>
            <a:r>
              <a:rPr lang="en-US" sz="2400" b="1" dirty="0">
                <a:solidFill>
                  <a:srgbClr val="7030A0"/>
                </a:solidFill>
                <a:latin typeface="Times New Roman" panose="02020603050405020304" pitchFamily="18" charset="0"/>
                <a:cs typeface="Times New Roman" panose="02020603050405020304" pitchFamily="18" charset="0"/>
              </a:rPr>
              <a:t>The characteristic features of a flat plate collector are as follows:</a:t>
            </a:r>
            <a:br>
              <a:rPr lang="en-US" sz="2400" b="1" dirty="0">
                <a:solidFill>
                  <a:srgbClr val="7030A0"/>
                </a:solidFill>
                <a:latin typeface="Times New Roman" panose="02020603050405020304" pitchFamily="18" charset="0"/>
                <a:cs typeface="Times New Roman" panose="02020603050405020304" pitchFamily="18" charset="0"/>
              </a:rPr>
            </a:br>
            <a:r>
              <a:rPr lang="en-US" sz="2400" dirty="0" err="1">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absorbs </a:t>
            </a:r>
            <a:r>
              <a:rPr lang="en-US" sz="2400" b="1" dirty="0">
                <a:solidFill>
                  <a:srgbClr val="FF0000"/>
                </a:solidFill>
                <a:latin typeface="Times New Roman" panose="02020603050405020304" pitchFamily="18" charset="0"/>
                <a:cs typeface="Times New Roman" panose="02020603050405020304" pitchFamily="18" charset="0"/>
              </a:rPr>
              <a:t>both direct and diffuse solar radiation.</a:t>
            </a:r>
            <a:br>
              <a:rPr lang="en-IN" sz="2400" b="1" dirty="0">
                <a:solidFill>
                  <a:srgbClr val="FF0000"/>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ii) </a:t>
            </a:r>
            <a:r>
              <a:rPr lang="en-US" sz="2400" dirty="0">
                <a:latin typeface="Times New Roman" panose="02020603050405020304" pitchFamily="18" charset="0"/>
                <a:cs typeface="Times New Roman" panose="02020603050405020304" pitchFamily="18" charset="0"/>
              </a:rPr>
              <a:t>It does not need any </a:t>
            </a:r>
            <a:r>
              <a:rPr lang="en-US" sz="2400" b="1" dirty="0">
                <a:solidFill>
                  <a:srgbClr val="FF0000"/>
                </a:solidFill>
                <a:latin typeface="Times New Roman" panose="02020603050405020304" pitchFamily="18" charset="0"/>
                <a:cs typeface="Times New Roman" panose="02020603050405020304" pitchFamily="18" charset="0"/>
              </a:rPr>
              <a:t>sun tracking system. </a:t>
            </a:r>
            <a:r>
              <a:rPr lang="en-US" sz="2400" dirty="0">
                <a:latin typeface="Times New Roman" panose="02020603050405020304" pitchFamily="18" charset="0"/>
                <a:cs typeface="Times New Roman" panose="02020603050405020304" pitchFamily="18" charset="0"/>
              </a:rPr>
              <a:t>Hence, it is mechanically stronger than other collectors which require tracking system.</a:t>
            </a:r>
            <a:br>
              <a:rPr lang="en-IN" sz="2400" dirty="0">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iii) </a:t>
            </a:r>
            <a:r>
              <a:rPr lang="en-US" sz="2400" dirty="0">
                <a:latin typeface="Times New Roman" panose="02020603050405020304" pitchFamily="18" charset="0"/>
                <a:cs typeface="Times New Roman" panose="02020603050405020304" pitchFamily="18" charset="0"/>
              </a:rPr>
              <a:t>It has </a:t>
            </a:r>
            <a:r>
              <a:rPr lang="en-US" sz="2400" b="1" dirty="0">
                <a:solidFill>
                  <a:srgbClr val="FF0000"/>
                </a:solidFill>
                <a:latin typeface="Times New Roman" panose="02020603050405020304" pitchFamily="18" charset="0"/>
                <a:cs typeface="Times New Roman" panose="02020603050405020304" pitchFamily="18" charset="0"/>
              </a:rPr>
              <a:t>simple construction </a:t>
            </a:r>
            <a:br>
              <a:rPr lang="en-US" sz="2400" b="1" dirty="0">
                <a:solidFill>
                  <a:srgbClr val="FF0000"/>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iv) </a:t>
            </a:r>
            <a:r>
              <a:rPr lang="en-US" sz="2400" dirty="0">
                <a:latin typeface="Times New Roman" panose="02020603050405020304" pitchFamily="18" charset="0"/>
                <a:cs typeface="Times New Roman" panose="02020603050405020304" pitchFamily="18" charset="0"/>
              </a:rPr>
              <a:t>Requiring a </a:t>
            </a:r>
            <a:r>
              <a:rPr lang="en-US" sz="2400" b="1" dirty="0">
                <a:solidFill>
                  <a:srgbClr val="FF0000"/>
                </a:solidFill>
                <a:latin typeface="Times New Roman" panose="02020603050405020304" pitchFamily="18" charset="0"/>
                <a:cs typeface="Times New Roman" panose="02020603050405020304" pitchFamily="18" charset="0"/>
              </a:rPr>
              <a:t>little maintenance.</a:t>
            </a:r>
            <a:br>
              <a:rPr lang="en-IN" sz="2400" b="1" dirty="0">
                <a:solidFill>
                  <a:srgbClr val="FF0000"/>
                </a:solidFill>
                <a:latin typeface="Times New Roman" panose="02020603050405020304" pitchFamily="18" charset="0"/>
                <a:cs typeface="Times New Roman" panose="02020603050405020304" pitchFamily="18" charset="0"/>
              </a:rPr>
            </a:br>
            <a:br>
              <a:rPr lang="en-IN" sz="2400" b="1" dirty="0">
                <a:solidFill>
                  <a:srgbClr val="7030A0"/>
                </a:solidFill>
                <a:latin typeface="Times New Roman" panose="02020603050405020304" pitchFamily="18" charset="0"/>
                <a:cs typeface="Times New Roman" panose="02020603050405020304" pitchFamily="18" charset="0"/>
              </a:rPr>
            </a:br>
            <a:endParaRPr lang="en-IN" sz="2400" b="1"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6D49C7B-E56F-B2C1-6DED-921F9633C32F}"/>
              </a:ext>
            </a:extLst>
          </p:cNvPr>
          <p:cNvPicPr>
            <a:picLocks noChangeAspect="1"/>
          </p:cNvPicPr>
          <p:nvPr/>
        </p:nvPicPr>
        <p:blipFill>
          <a:blip r:embed="rId2"/>
          <a:stretch>
            <a:fillRect/>
          </a:stretch>
        </p:blipFill>
        <p:spPr>
          <a:xfrm>
            <a:off x="0" y="2286000"/>
            <a:ext cx="12299420" cy="4572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ED2A85A-0509-0B95-9793-5A53EECDD5C3}"/>
              </a:ext>
            </a:extLst>
          </p:cNvPr>
          <p:cNvSpPr txBox="1"/>
          <p:nvPr/>
        </p:nvSpPr>
        <p:spPr>
          <a:xfrm flipH="1">
            <a:off x="0" y="0"/>
            <a:ext cx="726948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Compound parabolic concentrator:</a:t>
            </a:r>
            <a:endPar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586CB-3A36-E93E-1A08-00B2DF6346A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2DE641-454E-27DE-3D7A-D6F319D44F25}"/>
              </a:ext>
            </a:extLst>
          </p:cNvPr>
          <p:cNvPicPr>
            <a:picLocks noChangeAspect="1"/>
          </p:cNvPicPr>
          <p:nvPr/>
        </p:nvPicPr>
        <p:blipFill>
          <a:blip r:embed="rId2"/>
          <a:stretch>
            <a:fillRect/>
          </a:stretch>
        </p:blipFill>
        <p:spPr>
          <a:xfrm>
            <a:off x="0" y="461665"/>
            <a:ext cx="12192000" cy="6396335"/>
          </a:xfrm>
          <a:prstGeom prst="rect">
            <a:avLst/>
          </a:prstGeom>
        </p:spPr>
      </p:pic>
    </p:spTree>
    <p:extLst>
      <p:ext uri="{BB962C8B-B14F-4D97-AF65-F5344CB8AC3E}">
        <p14:creationId xmlns:p14="http://schemas.microsoft.com/office/powerpoint/2010/main" val="403150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0" y="3582222"/>
            <a:ext cx="12192000" cy="3275778"/>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C676958D-86DE-E0A2-4C47-534C5127D655}"/>
              </a:ext>
            </a:extLst>
          </p:cNvPr>
          <p:cNvSpPr txBox="1"/>
          <p:nvPr/>
        </p:nvSpPr>
        <p:spPr>
          <a:xfrm>
            <a:off x="0" y="-13892"/>
            <a:ext cx="12192000" cy="3477875"/>
          </a:xfrm>
          <a:prstGeom prst="rect">
            <a:avLst/>
          </a:prstGeom>
          <a:noFill/>
        </p:spPr>
        <p:txBody>
          <a:bodyPr wrap="square">
            <a:spAutoFit/>
          </a:bodyPr>
          <a:lstStyle/>
          <a:p>
            <a:pPr marL="342900" indent="-342900">
              <a:buFont typeface="Wingdings" panose="05000000000000000000" pitchFamily="2" charset="2"/>
              <a:buChar char="v"/>
            </a:pPr>
            <a:r>
              <a:rPr lang="en-US" sz="2000" b="1" dirty="0">
                <a:solidFill>
                  <a:srgbClr val="7030A0"/>
                </a:solidFill>
                <a:latin typeface="Times New Roman" panose="02020603050405020304" pitchFamily="18" charset="0"/>
                <a:cs typeface="Times New Roman" panose="02020603050405020304" pitchFamily="18" charset="0"/>
              </a:rPr>
              <a:t>Advantages of flat plate collectors: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In Flat Plate Collectors it used to </a:t>
            </a:r>
            <a:r>
              <a:rPr lang="en-US" sz="2000" b="1" dirty="0">
                <a:solidFill>
                  <a:srgbClr val="FF0000"/>
                </a:solidFill>
                <a:latin typeface="Times New Roman" panose="02020603050405020304" pitchFamily="18" charset="0"/>
                <a:cs typeface="Times New Roman" panose="02020603050405020304" pitchFamily="18" charset="0"/>
              </a:rPr>
              <a:t>collect the energy from all directions </a:t>
            </a:r>
            <a:r>
              <a:rPr lang="en-US" sz="2000" dirty="0">
                <a:latin typeface="Times New Roman" panose="02020603050405020304" pitchFamily="18" charset="0"/>
                <a:cs typeface="Times New Roman" panose="02020603050405020304" pitchFamily="18" charset="0"/>
              </a:rPr>
              <a:t>which are from above the observer.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This is a </a:t>
            </a:r>
            <a:r>
              <a:rPr lang="en-US" sz="2000" b="1" dirty="0">
                <a:solidFill>
                  <a:srgbClr val="FF0000"/>
                </a:solidFill>
                <a:latin typeface="Times New Roman" panose="02020603050405020304" pitchFamily="18" charset="0"/>
                <a:cs typeface="Times New Roman" panose="02020603050405020304" pitchFamily="18" charset="0"/>
              </a:rPr>
              <a:t>non-pollution</a:t>
            </a:r>
            <a:r>
              <a:rPr lang="en-US" sz="2000" dirty="0">
                <a:latin typeface="Times New Roman" panose="02020603050405020304" pitchFamily="18" charset="0"/>
                <a:cs typeface="Times New Roman" panose="02020603050405020304" pitchFamily="18" charset="0"/>
              </a:rPr>
              <a:t> type system</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This can collect the </a:t>
            </a:r>
            <a:r>
              <a:rPr lang="en-US" sz="2000" b="1" dirty="0">
                <a:solidFill>
                  <a:srgbClr val="FF0000"/>
                </a:solidFill>
                <a:latin typeface="Times New Roman" panose="02020603050405020304" pitchFamily="18" charset="0"/>
                <a:cs typeface="Times New Roman" panose="02020603050405020304" pitchFamily="18" charset="0"/>
              </a:rPr>
              <a:t>direct and diffuse solar radiation</a:t>
            </a:r>
            <a:br>
              <a:rPr lang="en-US" sz="2000" b="1" dirty="0">
                <a:solidFill>
                  <a:srgbClr val="FF0000"/>
                </a:solidFill>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The power we use for this is </a:t>
            </a:r>
            <a:r>
              <a:rPr lang="en-US" sz="2000" b="1" dirty="0">
                <a:solidFill>
                  <a:srgbClr val="FF0000"/>
                </a:solidFill>
                <a:latin typeface="Times New Roman" panose="02020603050405020304" pitchFamily="18" charset="0"/>
                <a:cs typeface="Times New Roman" panose="02020603050405020304" pitchFamily="18" charset="0"/>
              </a:rPr>
              <a:t>renewable energy (sun)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b="1" dirty="0">
                <a:solidFill>
                  <a:srgbClr val="FF0000"/>
                </a:solidFill>
                <a:latin typeface="Times New Roman" panose="02020603050405020304" pitchFamily="18" charset="0"/>
                <a:cs typeface="Times New Roman" panose="02020603050405020304" pitchFamily="18" charset="0"/>
              </a:rPr>
              <a:t>Construction is easy</a:t>
            </a:r>
            <a:br>
              <a:rPr lang="en-US" sz="2000" dirty="0">
                <a:latin typeface="Times New Roman" panose="02020603050405020304" pitchFamily="18" charset="0"/>
                <a:cs typeface="Times New Roman" panose="02020603050405020304" pitchFamily="18" charset="0"/>
              </a:rPr>
            </a:br>
            <a:r>
              <a:rPr lang="en-US" sz="2000" b="1" dirty="0">
                <a:solidFill>
                  <a:srgbClr val="7030A0"/>
                </a:solidFill>
                <a:latin typeface="Times New Roman" panose="02020603050405020304" pitchFamily="18" charset="0"/>
                <a:cs typeface="Times New Roman" panose="02020603050405020304" pitchFamily="18" charset="0"/>
              </a:rPr>
              <a:t>Disadvantages of flat plate collectors:</a:t>
            </a:r>
            <a:br>
              <a:rPr lang="en-US" sz="2000" b="1" u="sng"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Need a </a:t>
            </a:r>
            <a:r>
              <a:rPr lang="en-US" sz="2000" b="1" dirty="0">
                <a:solidFill>
                  <a:srgbClr val="FF0000"/>
                </a:solidFill>
                <a:latin typeface="Times New Roman" panose="02020603050405020304" pitchFamily="18" charset="0"/>
                <a:cs typeface="Times New Roman" panose="02020603050405020304" pitchFamily="18" charset="0"/>
              </a:rPr>
              <a:t>backup heater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Solar hot water systems </a:t>
            </a:r>
            <a:r>
              <a:rPr lang="en-US" sz="2000" b="1" dirty="0">
                <a:solidFill>
                  <a:srgbClr val="FF0000"/>
                </a:solidFill>
                <a:latin typeface="Times New Roman" panose="02020603050405020304" pitchFamily="18" charset="0"/>
                <a:cs typeface="Times New Roman" panose="02020603050405020304" pitchFamily="18" charset="0"/>
              </a:rPr>
              <a:t>aren’t compatible with boilers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Flat plate collectors can be </a:t>
            </a:r>
            <a:r>
              <a:rPr lang="en-US" sz="2000" b="1" dirty="0">
                <a:solidFill>
                  <a:srgbClr val="FF0000"/>
                </a:solidFill>
                <a:latin typeface="Times New Roman" panose="02020603050405020304" pitchFamily="18" charset="0"/>
                <a:cs typeface="Times New Roman" panose="02020603050405020304" pitchFamily="18" charset="0"/>
              </a:rPr>
              <a:t>less efficient </a:t>
            </a:r>
            <a:r>
              <a:rPr lang="en-US" sz="2000" dirty="0">
                <a:latin typeface="Times New Roman" panose="02020603050405020304" pitchFamily="18" charset="0"/>
                <a:cs typeface="Times New Roman" panose="02020603050405020304" pitchFamily="18" charset="0"/>
              </a:rPr>
              <a:t>than other systems</a:t>
            </a:r>
            <a:br>
              <a:rPr lang="en-US" sz="2000" cap="all"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F4CFF2F-2F21-6DCC-C941-8A71F633AA4F}"/>
              </a:ext>
            </a:extLst>
          </p:cNvPr>
          <p:cNvSpPr txBox="1"/>
          <p:nvPr/>
        </p:nvSpPr>
        <p:spPr>
          <a:xfrm>
            <a:off x="-100013" y="3120557"/>
            <a:ext cx="11991975"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Comparison between flat and </a:t>
            </a:r>
            <a:r>
              <a:rPr lang="en-US" sz="2400" b="1" dirty="0" err="1">
                <a:solidFill>
                  <a:srgbClr val="7030A0"/>
                </a:solidFill>
                <a:latin typeface="Times New Roman" panose="02020603050405020304" pitchFamily="18" charset="0"/>
                <a:cs typeface="Times New Roman" panose="02020603050405020304" pitchFamily="18" charset="0"/>
              </a:rPr>
              <a:t>focussing</a:t>
            </a:r>
            <a:r>
              <a:rPr lang="en-US" sz="2400" b="1" dirty="0">
                <a:solidFill>
                  <a:srgbClr val="7030A0"/>
                </a:solidFill>
                <a:latin typeface="Times New Roman" panose="02020603050405020304" pitchFamily="18" charset="0"/>
                <a:cs typeface="Times New Roman" panose="02020603050405020304" pitchFamily="18" charset="0"/>
              </a:rPr>
              <a:t> collectors:</a:t>
            </a:r>
            <a:endParaRPr lang="en-IN" sz="24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F7E856-AAFA-3BC4-7D15-5A8C4E2812F0}"/>
              </a:ext>
            </a:extLst>
          </p:cNvPr>
          <p:cNvPicPr>
            <a:picLocks noChangeAspect="1"/>
          </p:cNvPicPr>
          <p:nvPr/>
        </p:nvPicPr>
        <p:blipFill>
          <a:blip r:embed="rId2"/>
          <a:stretch>
            <a:fillRect/>
          </a:stretch>
        </p:blipFill>
        <p:spPr>
          <a:xfrm>
            <a:off x="2986088" y="5764487"/>
            <a:ext cx="4525006" cy="1093512"/>
          </a:xfrm>
          <a:prstGeom prst="rect">
            <a:avLst/>
          </a:prstGeom>
        </p:spPr>
      </p:pic>
      <p:pic>
        <p:nvPicPr>
          <p:cNvPr id="15" name="Picture 14">
            <a:extLst>
              <a:ext uri="{FF2B5EF4-FFF2-40B4-BE49-F238E27FC236}">
                <a16:creationId xmlns:a16="http://schemas.microsoft.com/office/drawing/2014/main" id="{3A441F18-5E03-28BE-3281-C26D8458BCB8}"/>
              </a:ext>
            </a:extLst>
          </p:cNvPr>
          <p:cNvPicPr>
            <a:picLocks noChangeAspect="1"/>
          </p:cNvPicPr>
          <p:nvPr/>
        </p:nvPicPr>
        <p:blipFill>
          <a:blip r:embed="rId3"/>
          <a:stretch>
            <a:fillRect/>
          </a:stretch>
        </p:blipFill>
        <p:spPr>
          <a:xfrm>
            <a:off x="0" y="426600"/>
            <a:ext cx="12192000" cy="2141905"/>
          </a:xfrm>
          <a:prstGeom prst="rect">
            <a:avLst/>
          </a:prstGeom>
        </p:spPr>
      </p:pic>
      <p:pic>
        <p:nvPicPr>
          <p:cNvPr id="17" name="Picture 16">
            <a:extLst>
              <a:ext uri="{FF2B5EF4-FFF2-40B4-BE49-F238E27FC236}">
                <a16:creationId xmlns:a16="http://schemas.microsoft.com/office/drawing/2014/main" id="{565C7B62-C478-8D55-F858-402320F7276F}"/>
              </a:ext>
            </a:extLst>
          </p:cNvPr>
          <p:cNvPicPr>
            <a:picLocks noChangeAspect="1"/>
          </p:cNvPicPr>
          <p:nvPr/>
        </p:nvPicPr>
        <p:blipFill>
          <a:blip r:embed="rId4"/>
          <a:stretch>
            <a:fillRect/>
          </a:stretch>
        </p:blipFill>
        <p:spPr>
          <a:xfrm>
            <a:off x="0" y="2568505"/>
            <a:ext cx="12192000" cy="2842039"/>
          </a:xfrm>
          <a:prstGeom prst="rect">
            <a:avLst/>
          </a:prstGeom>
        </p:spPr>
      </p:pic>
      <p:sp>
        <p:nvSpPr>
          <p:cNvPr id="18" name="TextBox 17">
            <a:extLst>
              <a:ext uri="{FF2B5EF4-FFF2-40B4-BE49-F238E27FC236}">
                <a16:creationId xmlns:a16="http://schemas.microsoft.com/office/drawing/2014/main" id="{BAB7AD2F-74BC-D1BD-4AD0-2EBEFF34009F}"/>
              </a:ext>
            </a:extLst>
          </p:cNvPr>
          <p:cNvSpPr txBox="1"/>
          <p:nvPr/>
        </p:nvSpPr>
        <p:spPr>
          <a:xfrm>
            <a:off x="0" y="5410544"/>
            <a:ext cx="12192000" cy="707886"/>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solidFill>
                  <a:srgbClr val="0070C0"/>
                </a:solidFill>
                <a:latin typeface="Times New Roman" panose="02020603050405020304" pitchFamily="18" charset="0"/>
                <a:cs typeface="Times New Roman" panose="02020603050405020304" pitchFamily="18" charset="0"/>
              </a:rPr>
              <a:t>Temperature range: </a:t>
            </a:r>
            <a:r>
              <a:rPr lang="en-US" sz="2000" dirty="0">
                <a:latin typeface="Times New Roman" panose="02020603050405020304" pitchFamily="18" charset="0"/>
                <a:cs typeface="Times New Roman" panose="02020603050405020304" pitchFamily="18" charset="0"/>
              </a:rPr>
              <a:t>It is </a:t>
            </a:r>
            <a:r>
              <a:rPr lang="en-US" sz="2000" b="1" dirty="0">
                <a:solidFill>
                  <a:srgbClr val="FF0000"/>
                </a:solidFill>
                <a:latin typeface="Times New Roman" panose="02020603050405020304" pitchFamily="18" charset="0"/>
                <a:cs typeface="Times New Roman" panose="02020603050405020304" pitchFamily="18" charset="0"/>
              </a:rPr>
              <a:t>the range of the temperature to which the heat transporting fluid is heated up </a:t>
            </a:r>
            <a:r>
              <a:rPr lang="en-US" sz="2000" dirty="0">
                <a:latin typeface="Times New Roman" panose="02020603050405020304" pitchFamily="18" charset="0"/>
                <a:cs typeface="Times New Roman" panose="02020603050405020304" pitchFamily="18" charset="0"/>
              </a:rPr>
              <a:t>by the collector.</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AD03041-742D-F088-A2C8-6DBFB8E17DF1}"/>
              </a:ext>
            </a:extLst>
          </p:cNvPr>
          <p:cNvSpPr txBox="1"/>
          <p:nvPr/>
        </p:nvSpPr>
        <p:spPr>
          <a:xfrm>
            <a:off x="0" y="-35065"/>
            <a:ext cx="81867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Times New Roman" panose="02020603050405020304" pitchFamily="18" charset="0"/>
              </a:rPr>
              <a:t>Features of solar collectors: </a:t>
            </a:r>
          </a:p>
        </p:txBody>
      </p:sp>
    </p:spTree>
    <p:extLst>
      <p:ext uri="{BB962C8B-B14F-4D97-AF65-F5344CB8AC3E}">
        <p14:creationId xmlns:p14="http://schemas.microsoft.com/office/powerpoint/2010/main" val="665630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2936</Words>
  <Application>Microsoft Office PowerPoint</Application>
  <PresentationFormat>Widescreen</PresentationFormat>
  <Paragraphs>232</Paragraphs>
  <Slides>26</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7" baseType="lpstr">
      <vt:lpstr>Arial</vt:lpstr>
      <vt:lpstr>Bookman Old Style</vt:lpstr>
      <vt:lpstr>Calibri</vt:lpstr>
      <vt:lpstr>Calibri Light</vt:lpstr>
      <vt:lpstr>Symbol</vt:lpstr>
      <vt:lpstr>Times New Roman</vt:lpstr>
      <vt:lpstr>TimesNewRoman</vt:lpstr>
      <vt:lpstr>Trebuchet MS</vt:lpstr>
      <vt:lpstr>Wingdings</vt:lpstr>
      <vt:lpstr>Office Theme</vt:lpstr>
      <vt:lpstr>Bitmap Image</vt:lpstr>
      <vt:lpstr>PowerPoint Presentation</vt:lpstr>
      <vt:lpstr>PowerPoint Presentation</vt:lpstr>
      <vt:lpstr>PowerPoint Presentation</vt:lpstr>
      <vt:lpstr>PowerPoint Presentation</vt:lpstr>
      <vt:lpstr>PowerPoint Presentation</vt:lpstr>
      <vt:lpstr>The characteristic features of a flat plate collector are as follows: i) It absorbs both direct and diffuse solar radiation. ii) It does not need any sun tracking system. Hence, it is mechanically stronger than other collectors which require tracking system. iii) It has simple construction  iv) Requiring a little maintenance.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Kolahalam Sai Babu</dc:creator>
  <cp:lastModifiedBy>Kolahalam Sai Babu</cp:lastModifiedBy>
  <cp:revision>36</cp:revision>
  <dcterms:created xsi:type="dcterms:W3CDTF">2025-07-06T02:41:15Z</dcterms:created>
  <dcterms:modified xsi:type="dcterms:W3CDTF">2025-07-06T13:25:44Z</dcterms:modified>
</cp:coreProperties>
</file>